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5" r:id="rId1"/>
  </p:sldMasterIdLst>
  <p:notesMasterIdLst>
    <p:notesMasterId r:id="rId57"/>
  </p:notesMasterIdLst>
  <p:handoutMasterIdLst>
    <p:handoutMasterId r:id="rId58"/>
  </p:handoutMasterIdLst>
  <p:sldIdLst>
    <p:sldId id="256" r:id="rId2"/>
    <p:sldId id="342" r:id="rId3"/>
    <p:sldId id="344" r:id="rId4"/>
    <p:sldId id="345" r:id="rId5"/>
    <p:sldId id="257" r:id="rId6"/>
    <p:sldId id="339" r:id="rId7"/>
    <p:sldId id="320" r:id="rId8"/>
    <p:sldId id="358" r:id="rId9"/>
    <p:sldId id="373" r:id="rId10"/>
    <p:sldId id="260" r:id="rId11"/>
    <p:sldId id="326" r:id="rId12"/>
    <p:sldId id="338" r:id="rId13"/>
    <p:sldId id="337" r:id="rId14"/>
    <p:sldId id="367" r:id="rId15"/>
    <p:sldId id="377" r:id="rId16"/>
    <p:sldId id="369" r:id="rId17"/>
    <p:sldId id="360" r:id="rId18"/>
    <p:sldId id="361" r:id="rId19"/>
    <p:sldId id="362" r:id="rId20"/>
    <p:sldId id="363" r:id="rId21"/>
    <p:sldId id="364" r:id="rId22"/>
    <p:sldId id="365" r:id="rId23"/>
    <p:sldId id="366" r:id="rId24"/>
    <p:sldId id="378" r:id="rId25"/>
    <p:sldId id="349" r:id="rId26"/>
    <p:sldId id="355" r:id="rId27"/>
    <p:sldId id="356" r:id="rId28"/>
    <p:sldId id="258" r:id="rId29"/>
    <p:sldId id="379" r:id="rId30"/>
    <p:sldId id="332" r:id="rId31"/>
    <p:sldId id="333" r:id="rId32"/>
    <p:sldId id="262" r:id="rId33"/>
    <p:sldId id="371" r:id="rId34"/>
    <p:sldId id="405" r:id="rId35"/>
    <p:sldId id="316" r:id="rId36"/>
    <p:sldId id="380" r:id="rId37"/>
    <p:sldId id="318" r:id="rId38"/>
    <p:sldId id="401" r:id="rId39"/>
    <p:sldId id="402" r:id="rId40"/>
    <p:sldId id="403" r:id="rId41"/>
    <p:sldId id="404" r:id="rId42"/>
    <p:sldId id="382" r:id="rId43"/>
    <p:sldId id="383" r:id="rId44"/>
    <p:sldId id="400" r:id="rId45"/>
    <p:sldId id="385" r:id="rId46"/>
    <p:sldId id="406" r:id="rId47"/>
    <p:sldId id="407" r:id="rId48"/>
    <p:sldId id="408" r:id="rId49"/>
    <p:sldId id="397" r:id="rId50"/>
    <p:sldId id="410" r:id="rId51"/>
    <p:sldId id="398" r:id="rId52"/>
    <p:sldId id="409" r:id="rId53"/>
    <p:sldId id="411" r:id="rId54"/>
    <p:sldId id="412" r:id="rId55"/>
    <p:sldId id="396" r:id="rId56"/>
  </p:sldIdLst>
  <p:sldSz cx="9144000" cy="5143500" type="screen16x9"/>
  <p:notesSz cx="6858000" cy="9144000"/>
  <p:embeddedFontLst>
    <p:embeddedFont>
      <p:font typeface="Century Gothic" pitchFamily="34" charset="0"/>
      <p:regular r:id="rId59"/>
      <p:bold r:id="rId60"/>
      <p:italic r:id="rId61"/>
      <p:boldItalic r:id="rId62"/>
    </p:embeddedFont>
    <p:embeddedFont>
      <p:font typeface="League Spartan Medium" charset="0"/>
      <p:regular r:id="rId63"/>
      <p:bold r:id="rId64"/>
    </p:embeddedFont>
    <p:embeddedFont>
      <p:font typeface="Bradley Hand ITC" pitchFamily="66" charset="0"/>
      <p:regular r:id="rId65"/>
    </p:embeddedFont>
    <p:embeddedFont>
      <p:font typeface="Arial Black" pitchFamily="34" charset="0"/>
      <p:bold r:id="rId66"/>
    </p:embeddedFont>
    <p:embeddedFont>
      <p:font typeface="SimSun" pitchFamily="2" charset="-122"/>
      <p:regular r:id="rId67"/>
    </p:embeddedFont>
    <p:embeddedFont>
      <p:font typeface="Calibri" pitchFamily="34" charset="0"/>
      <p:regular r:id="rId68"/>
      <p:bold r:id="rId69"/>
      <p:italic r:id="rId70"/>
      <p:boldItalic r:id="rId71"/>
    </p:embeddedFont>
    <p:embeddedFont>
      <p:font typeface="Kalinga" pitchFamily="34" charset="0"/>
      <p:regular r:id="rId72"/>
      <p:bold r:id="rId73"/>
    </p:embeddedFont>
    <p:embeddedFont>
      <p:font typeface="Inter" charset="0"/>
      <p:regular r:id="rId74"/>
      <p:bold r:id="rId75"/>
    </p:embeddedFont>
    <p:embeddedFont>
      <p:font typeface="Poppins" charset="0"/>
      <p:regular r:id="rId76"/>
      <p:bold r:id="rId77"/>
      <p:italic r:id="rId78"/>
      <p:boldItalic r:id="rId79"/>
    </p:embeddedFont>
    <p:embeddedFont>
      <p:font typeface="Lato Light" charset="0"/>
      <p:regular r:id="rId80"/>
      <p:bold r:id="rId81"/>
      <p:italic r:id="rId82"/>
      <p:boldItalic r:id="rId83"/>
    </p:embeddedFont>
    <p:embeddedFont>
      <p:font typeface="Open Sans Medium" charset="0"/>
      <p:regular r:id="rId84"/>
      <p:bold r:id="rId85"/>
      <p:italic r:id="rId86"/>
      <p:boldItalic r:id="rId87"/>
    </p:embeddedFont>
    <p:embeddedFont>
      <p:font typeface="League Spartan" charset="0"/>
      <p:regular r:id="rId88"/>
      <p:bold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EBABC3"/>
    <a:srgbClr val="66CCFF"/>
    <a:srgbClr val="FF99CC"/>
    <a:srgbClr val="FF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3369" autoAdjust="0"/>
  </p:normalViewPr>
  <p:slideViewPr>
    <p:cSldViewPr snapToGrid="0">
      <p:cViewPr>
        <p:scale>
          <a:sx n="80" d="100"/>
          <a:sy n="80" d="100"/>
        </p:scale>
        <p:origin x="-990" y="-180"/>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font" Target="fonts/font10.fntdata"/><Relationship Id="rId76" Type="http://schemas.openxmlformats.org/officeDocument/2006/relationships/font" Target="fonts/font18.fntdata"/><Relationship Id="rId84" Type="http://schemas.openxmlformats.org/officeDocument/2006/relationships/font" Target="fonts/font26.fntdata"/><Relationship Id="rId89" Type="http://schemas.openxmlformats.org/officeDocument/2006/relationships/font" Target="fonts/font31.fntdata"/><Relationship Id="rId7" Type="http://schemas.openxmlformats.org/officeDocument/2006/relationships/slide" Target="slides/slide6.xml"/><Relationship Id="rId71" Type="http://schemas.openxmlformats.org/officeDocument/2006/relationships/font" Target="fonts/font13.fntdata"/><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66" Type="http://schemas.openxmlformats.org/officeDocument/2006/relationships/font" Target="fonts/font8.fntdata"/><Relationship Id="rId74" Type="http://schemas.openxmlformats.org/officeDocument/2006/relationships/font" Target="fonts/font16.fntdata"/><Relationship Id="rId79" Type="http://schemas.openxmlformats.org/officeDocument/2006/relationships/font" Target="fonts/font21.fntdata"/><Relationship Id="rId87" Type="http://schemas.openxmlformats.org/officeDocument/2006/relationships/font" Target="fonts/font29.fntdata"/><Relationship Id="rId5" Type="http://schemas.openxmlformats.org/officeDocument/2006/relationships/slide" Target="slides/slide4.xml"/><Relationship Id="rId61" Type="http://schemas.openxmlformats.org/officeDocument/2006/relationships/font" Target="fonts/font3.fntdata"/><Relationship Id="rId82" Type="http://schemas.openxmlformats.org/officeDocument/2006/relationships/font" Target="fonts/font24.fntdata"/><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font" Target="fonts/font27.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openxmlformats.org/officeDocument/2006/relationships/font" Target="fonts/font30.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font" Target="fonts/font28.fntdata"/><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Karuna logo</a:t>
            </a: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F2DDF43-F219-4B8B-8496-10524F851543}" type="datetimeFigureOut">
              <a:rPr lang="en-US" smtClean="0"/>
              <a:pPr/>
              <a:t>10/9/2023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Employment should only be understood as “Application of Knowledge &amp; Skills” of a Person </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17A377F-60C2-43A6-B372-4552C9202072}" type="slidenum">
              <a:rPr lang="en-US" smtClean="0"/>
              <a:pPr/>
              <a:t>‹#›</a:t>
            </a:fld>
            <a:endParaRPr lang="en-US"/>
          </a:p>
        </p:txBody>
      </p:sp>
    </p:spTree>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sldNum="0"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SLIDES_API11555307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SLIDES_API11555307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1"/>
              <a:t>Entered text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UNMUKT </a:t>
            </a:r>
            <a:endParaRPr sz="1200"/>
          </a:p>
          <a:p>
            <a:pPr marL="0" lvl="0" indent="0" algn="l" rtl="0">
              <a:spcBef>
                <a:spcPts val="0"/>
              </a:spcBef>
              <a:spcAft>
                <a:spcPts val="0"/>
              </a:spcAft>
              <a:buNone/>
            </a:pPr>
            <a:r>
              <a:rPr lang="en-GB" sz="1200"/>
              <a:t>Development of critical thinking and conceptual understanding, Higher Secondary School, Classes 11 to 12, Age Group 16 – 18 Years followed by Higher Education and a Career in the Humanities and the Fine Arts.</a:t>
            </a:r>
            <a:endParaRPr sz="1200"/>
          </a:p>
          <a:p>
            <a:pPr marL="0" lvl="0" indent="0" algn="l" rtl="0">
              <a:spcBef>
                <a:spcPts val="0"/>
              </a:spcBef>
              <a:spcAft>
                <a:spcPts val="0"/>
              </a:spcAft>
              <a:buNone/>
            </a:pPr>
            <a:r>
              <a:rPr lang="en-GB" sz="1200"/>
              <a:t>Employability Factor Score (EFS)-6 is gauged at the end of Class 12, i.e., at age of 18 to find out how far the child is ready to be employed in College for further development of Knowledge and Skills for Higher Education and a Career in the Humanities and the Fine Arts.</a:t>
            </a:r>
            <a:endParaRPr sz="1200"/>
          </a:p>
          <a:p>
            <a:pPr marL="0" lvl="0" indent="0" algn="l" rtl="0">
              <a:spcBef>
                <a:spcPts val="0"/>
              </a:spcBef>
              <a:spcAft>
                <a:spcPts val="0"/>
              </a:spcAft>
              <a:buNone/>
            </a:pPr>
            <a:r>
              <a:rPr lang="en-GB" sz="1200"/>
              <a:t>EFS-6 is Employability Factor Score based on Learning Outcomes of Competencies envisioned by the National Education Policy (NEP) 2020 as well as Entrance examinations of various Universities and Institutions.</a:t>
            </a:r>
            <a:endParaRPr sz="1200"/>
          </a:p>
          <a:p>
            <a:pPr marL="0" lvl="0" indent="0" algn="l" rtl="0">
              <a:spcBef>
                <a:spcPts val="0"/>
              </a:spcBef>
              <a:spcAft>
                <a:spcPts val="0"/>
              </a:spcAft>
              <a:buNone/>
            </a:pPr>
            <a:r>
              <a:rPr lang="en-GB" sz="1200"/>
              <a:t>UDYAM </a:t>
            </a:r>
            <a:endParaRPr sz="1200"/>
          </a:p>
          <a:p>
            <a:pPr marL="0" lvl="0" indent="0" algn="l" rtl="0">
              <a:spcBef>
                <a:spcPts val="0"/>
              </a:spcBef>
              <a:spcAft>
                <a:spcPts val="0"/>
              </a:spcAft>
              <a:buNone/>
            </a:pPr>
            <a:r>
              <a:rPr lang="en-GB" sz="1200"/>
              <a:t>Development of critical thinking and conceptual understanding, Higher Secondary School, Classes 11 to 12, Age Group 16 – 18 Years followed by Higher Education and a Career in Commerce &amp; Social Sciences.</a:t>
            </a:r>
            <a:endParaRPr sz="1200"/>
          </a:p>
          <a:p>
            <a:pPr marL="0" lvl="0" indent="0" algn="l" rtl="0">
              <a:spcBef>
                <a:spcPts val="0"/>
              </a:spcBef>
              <a:spcAft>
                <a:spcPts val="0"/>
              </a:spcAft>
              <a:buNone/>
            </a:pPr>
            <a:r>
              <a:rPr lang="en-GB" sz="1200"/>
              <a:t>Employability Factor Score (EFS)-6 is gauged at the end of Class 12, i.e., at age of 18 to find out how far the child is ready to be employed in College for further development of Knowledge and Skills for Higher Education and a Career in Commerce &amp; Social Sciences.</a:t>
            </a:r>
            <a:endParaRPr sz="1200"/>
          </a:p>
          <a:p>
            <a:pPr marL="0" lvl="0" indent="0" algn="l" rtl="0">
              <a:spcBef>
                <a:spcPts val="0"/>
              </a:spcBef>
              <a:spcAft>
                <a:spcPts val="0"/>
              </a:spcAft>
              <a:buNone/>
            </a:pPr>
            <a:r>
              <a:rPr lang="en-GB" sz="1200"/>
              <a:t>EFS-6 is Employability Factor Score based on Learning Outcomes of Competencies envisioned by the National Education Policy (NEP) 2020 as well as Entrance examinations of various Universities and Institutions.</a:t>
            </a:r>
            <a:endParaRPr sz="1200"/>
          </a:p>
          <a:p>
            <a:pPr marL="0" lvl="0" indent="0" algn="l" rtl="0">
              <a:spcBef>
                <a:spcPts val="0"/>
              </a:spcBef>
              <a:spcAft>
                <a:spcPts val="0"/>
              </a:spcAft>
              <a:buNone/>
            </a:pPr>
            <a:r>
              <a:rPr lang="en-GB" sz="1200"/>
              <a:t>UDAYA </a:t>
            </a:r>
            <a:endParaRPr sz="1200"/>
          </a:p>
          <a:p>
            <a:pPr marL="0" lvl="0" indent="0" algn="l" rtl="0">
              <a:spcBef>
                <a:spcPts val="0"/>
              </a:spcBef>
              <a:spcAft>
                <a:spcPts val="0"/>
              </a:spcAft>
              <a:buNone/>
            </a:pPr>
            <a:r>
              <a:rPr lang="en-GB" sz="1200"/>
              <a:t>Development of critical thinking and conceptual understanding, Higher Secondary School, Classes 11 to 12, Age Group 16 – 18 Years followed by Higher Education and a Career in Science, Technology, Engineering &amp; Mathematics (STEM).</a:t>
            </a:r>
            <a:endParaRPr sz="1200"/>
          </a:p>
          <a:p>
            <a:pPr marL="0" lvl="0" indent="0" algn="l" rtl="0">
              <a:spcBef>
                <a:spcPts val="0"/>
              </a:spcBef>
              <a:spcAft>
                <a:spcPts val="0"/>
              </a:spcAft>
              <a:buNone/>
            </a:pPr>
            <a:r>
              <a:rPr lang="en-GB" sz="1200"/>
              <a:t>Employability Factor Score (EFS)-6 is gauged at the end of Class 12, i.e., at age of 18 to find out how far the child is ready to be employed in College for further development of Knowledge and Skills for Higher Education and a Career in Science, Technology, Engineering &amp; Mathematics (STEM).</a:t>
            </a:r>
            <a:endParaRPr sz="1200"/>
          </a:p>
          <a:p>
            <a:pPr marL="0" lvl="0" indent="0" algn="l" rtl="0">
              <a:spcBef>
                <a:spcPts val="0"/>
              </a:spcBef>
              <a:spcAft>
                <a:spcPts val="0"/>
              </a:spcAft>
              <a:buNone/>
            </a:pPr>
            <a:r>
              <a:rPr lang="en-GB" sz="1200"/>
              <a:t>EFS-6 is Employability Factor Score based on Learning Outcomes of Competencies envisioned by the National Education Policy (NEP) 2020 as well as Entrance examinations of various Universities and Institutions.</a:t>
            </a:r>
            <a:endParaRPr sz="1800" b="1"/>
          </a:p>
          <a:p>
            <a:pPr marL="0" lvl="0" indent="0" algn="l" rtl="0">
              <a:spcBef>
                <a:spcPts val="0"/>
              </a:spcBef>
              <a:spcAft>
                <a:spcPts val="0"/>
              </a:spcAft>
              <a:buNone/>
            </a:pPr>
            <a:endParaRPr sz="1800" b="1"/>
          </a:p>
          <a:p>
            <a:pPr marL="0" lvl="0" indent="0" algn="l" rtl="0">
              <a:spcBef>
                <a:spcPts val="0"/>
              </a:spcBef>
              <a:spcAft>
                <a:spcPts val="0"/>
              </a:spcAft>
              <a:buNone/>
            </a:pPr>
            <a:r>
              <a:rPr lang="en-GB" sz="1800" b="1"/>
              <a:t>Entered text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URJA </a:t>
            </a:r>
            <a:endParaRPr sz="1200"/>
          </a:p>
          <a:p>
            <a:pPr marL="0" lvl="0" indent="0" algn="l" rtl="0">
              <a:spcBef>
                <a:spcPts val="0"/>
              </a:spcBef>
              <a:spcAft>
                <a:spcPts val="0"/>
              </a:spcAft>
              <a:buNone/>
            </a:pPr>
            <a:r>
              <a:rPr lang="en-GB" sz="1200"/>
              <a:t>Preparing for a career in police, para-military, and defense services requires a unique set of skills, knowledge, and physical fitness. Aspiring candidates need to meet certain eligibility criteria and undergo rigorous training to develop the necessary skills and capabilities.</a:t>
            </a:r>
            <a:endParaRPr sz="1200"/>
          </a:p>
          <a:p>
            <a:pPr marL="0" lvl="0" indent="0" algn="l" rtl="0">
              <a:spcBef>
                <a:spcPts val="0"/>
              </a:spcBef>
              <a:spcAft>
                <a:spcPts val="0"/>
              </a:spcAft>
              <a:buNone/>
            </a:pPr>
            <a:r>
              <a:rPr lang="en-GB" sz="1200"/>
              <a:t>Assisted preparation for a career in these services can involve several components, including:</a:t>
            </a:r>
            <a:endParaRPr sz="1200"/>
          </a:p>
          <a:p>
            <a:pPr marL="0" lvl="0" indent="0" algn="l" rtl="0">
              <a:spcBef>
                <a:spcPts val="0"/>
              </a:spcBef>
              <a:spcAft>
                <a:spcPts val="0"/>
              </a:spcAft>
              <a:buNone/>
            </a:pPr>
            <a:r>
              <a:rPr lang="en-GB" sz="1200"/>
              <a:t>Physical fitness training: Physical fitness is a critical aspect of preparing for a career in police, para-military, and defense services. Aspiring candidates need to meet certain physical standards, including strength, endurance, and agility. Assisted preparation can involve providing candidates with training programs that help them build their physical fitness and meet the necessary standards.</a:t>
            </a:r>
            <a:endParaRPr sz="1200"/>
          </a:p>
          <a:p>
            <a:pPr marL="0" lvl="0" indent="0" algn="l" rtl="0">
              <a:spcBef>
                <a:spcPts val="0"/>
              </a:spcBef>
              <a:spcAft>
                <a:spcPts val="0"/>
              </a:spcAft>
              <a:buNone/>
            </a:pPr>
            <a:r>
              <a:rPr lang="en-GB" sz="1200"/>
              <a:t>Written exam preparation: Candidates for police, para-military, and defense services need to pass a written exam that tests their knowledge of various subjects such as general knowledge, reasoning, mathematics, and current affairs. Assisted preparation can involve providing candidates with study materials, practice tests, and coaching to help them perform well on the exam.</a:t>
            </a:r>
            <a:endParaRPr sz="1200"/>
          </a:p>
          <a:p>
            <a:pPr marL="0" lvl="0" indent="0" algn="l" rtl="0">
              <a:spcBef>
                <a:spcPts val="0"/>
              </a:spcBef>
              <a:spcAft>
                <a:spcPts val="0"/>
              </a:spcAft>
              <a:buNone/>
            </a:pPr>
            <a:r>
              <a:rPr lang="en-GB" sz="1200"/>
              <a:t>Interview and personality development: After passing the written exam, candidates need to undergo a personal interview, group discussion, and other assessment tests to assess their personality, leadership, communication, and decision-making skills. Assisted preparation can involve providing candidates with coaching and training to develop these skills and perform well in the selection process.</a:t>
            </a:r>
            <a:endParaRPr sz="1200"/>
          </a:p>
          <a:p>
            <a:pPr marL="0" lvl="0" indent="0" algn="l" rtl="0">
              <a:spcBef>
                <a:spcPts val="0"/>
              </a:spcBef>
              <a:spcAft>
                <a:spcPts val="0"/>
              </a:spcAft>
              <a:buNone/>
            </a:pPr>
            <a:r>
              <a:rPr lang="en-GB" sz="1200"/>
              <a:t>Technical training: Candidates who successfully pass the selection process need to undergo technical training in areas such as weapons handling, tactical maneuvers, first aid, and disaster management. Assisted preparation can involve providing candidates with training programs that help them develop these skills and prepare them for their professional roles.</a:t>
            </a:r>
            <a:endParaRPr sz="1200"/>
          </a:p>
          <a:p>
            <a:pPr marL="0" lvl="0" indent="0" algn="l" rtl="0">
              <a:spcBef>
                <a:spcPts val="0"/>
              </a:spcBef>
              <a:spcAft>
                <a:spcPts val="0"/>
              </a:spcAft>
              <a:buNone/>
            </a:pPr>
            <a:r>
              <a:rPr lang="en-GB" sz="1200"/>
              <a:t>In summary, assisted preparation for a career in police, para-military, and defense services can involve providing candidates with physical fitness training, written exam preparation, interview and personality development, and technical training. By providing candidates with the necessary training and support, educational institutions and training providers can help aspiring candidates achieve their career goals and serve their country with distinction.</a:t>
            </a:r>
            <a:endParaRPr sz="1200"/>
          </a:p>
          <a:p>
            <a:pPr marL="0" lvl="0" indent="0" algn="l" rtl="0">
              <a:spcBef>
                <a:spcPts val="0"/>
              </a:spcBef>
              <a:spcAft>
                <a:spcPts val="0"/>
              </a:spcAft>
              <a:buNone/>
            </a:pPr>
            <a:r>
              <a:rPr lang="en-GB" sz="1200"/>
              <a:t>UTKARSH</a:t>
            </a:r>
            <a:endParaRPr sz="1200"/>
          </a:p>
          <a:p>
            <a:pPr marL="0" lvl="0" indent="0" algn="l" rtl="0">
              <a:spcBef>
                <a:spcPts val="0"/>
              </a:spcBef>
              <a:spcAft>
                <a:spcPts val="0"/>
              </a:spcAft>
              <a:buNone/>
            </a:pPr>
            <a:r>
              <a:rPr lang="en-GB" sz="1200"/>
              <a:t>Grooming individual unique capabilities for vocational training, skill development, and job-oriented certificate level training in various skills is an essential aspect of preparing individuals for successful careers. This involves identifying and nurturing the strengths and interests of individuals and providing them with the training and resources they need to develop their skills and pursue their career goals.</a:t>
            </a:r>
            <a:endParaRPr sz="1200"/>
          </a:p>
          <a:p>
            <a:pPr marL="0" lvl="0" indent="0" algn="l" rtl="0">
              <a:spcBef>
                <a:spcPts val="0"/>
              </a:spcBef>
              <a:spcAft>
                <a:spcPts val="0"/>
              </a:spcAft>
              <a:buNone/>
            </a:pPr>
            <a:r>
              <a:rPr lang="en-GB" sz="1200"/>
              <a:t>Vocational training programs focus on providing individuals with the specific skills and knowledge they need to succeed in a particular profession or trade. These programs can be customized to meet the needs of different individuals, based on their unique capabilities and career aspirations. By tailoring vocational training programs to the individual needs of learners, educators and trainers can help maximize the effectiveness of these programs.</a:t>
            </a:r>
            <a:endParaRPr sz="1200"/>
          </a:p>
          <a:p>
            <a:pPr marL="0" lvl="0" indent="0" algn="l" rtl="0">
              <a:spcBef>
                <a:spcPts val="0"/>
              </a:spcBef>
              <a:spcAft>
                <a:spcPts val="0"/>
              </a:spcAft>
              <a:buNone/>
            </a:pPr>
            <a:r>
              <a:rPr lang="en-GB" sz="1200"/>
              <a:t>Skill development programs focus on providing individuals with the general skills and competencies they need to succeed in the workplace, such as communication, problem-solving, and teamwork. These programs can help individuals build their confidence and develop the transferable skills that are valued by employers in a wide range of industries.</a:t>
            </a:r>
            <a:endParaRPr sz="1200"/>
          </a:p>
          <a:p>
            <a:pPr marL="0" lvl="0" indent="0" algn="l" rtl="0">
              <a:spcBef>
                <a:spcPts val="0"/>
              </a:spcBef>
              <a:spcAft>
                <a:spcPts val="0"/>
              </a:spcAft>
              <a:buNone/>
            </a:pPr>
            <a:r>
              <a:rPr lang="en-GB" sz="1200"/>
              <a:t>Job-oriented certificate level training programs provide individuals with the training and credentials they need to enter specific professions or industries. These programs typically focus on practical, hands-on training that prepares learners for the demands of the workplace. By earning a job-oriented certificate, individuals can demonstrate to employers that they have the specific skills and knowledge needed to succeed in a particular job or industry.</a:t>
            </a:r>
            <a:endParaRPr sz="1200"/>
          </a:p>
          <a:p>
            <a:pPr marL="0" lvl="0" indent="0" algn="l" rtl="0">
              <a:spcBef>
                <a:spcPts val="0"/>
              </a:spcBef>
              <a:spcAft>
                <a:spcPts val="0"/>
              </a:spcAft>
              <a:buNone/>
            </a:pPr>
            <a:r>
              <a:rPr lang="en-GB" sz="1200"/>
              <a:t>Overall, grooming individual unique capabilities for vocational training, skill development, and job-oriented certificate level training can help individuals maximize their potential and achieve their career goals. By providing learners with the training and resources they need to succeed, educational institutions and training providers can help build a skilled and capable workforce that drives economic growth and development.</a:t>
            </a:r>
            <a:endParaRPr sz="1200"/>
          </a:p>
          <a:p>
            <a:pPr marL="0" lvl="0" indent="0" algn="l" rtl="0">
              <a:spcBef>
                <a:spcPts val="0"/>
              </a:spcBef>
              <a:spcAft>
                <a:spcPts val="0"/>
              </a:spcAft>
              <a:buNone/>
            </a:pPr>
            <a:r>
              <a:rPr lang="en-GB" sz="1200"/>
              <a:t>UTKRISHT</a:t>
            </a:r>
            <a:endParaRPr sz="1200"/>
          </a:p>
          <a:p>
            <a:pPr marL="0" lvl="0" indent="0" algn="l" rtl="0">
              <a:spcBef>
                <a:spcPts val="0"/>
              </a:spcBef>
              <a:spcAft>
                <a:spcPts val="0"/>
              </a:spcAft>
              <a:buNone/>
            </a:pPr>
            <a:r>
              <a:rPr lang="en-GB" sz="1200"/>
              <a:t>Entrepreneurial training with legal and financial literacy is an important aspect of preparing individuals for successful careers as entrepreneurs. This type of training provides aspiring entrepreneurs with the knowledge and skills needed to navigate the legal and financial aspects of starting and running a business.</a:t>
            </a:r>
            <a:endParaRPr sz="1200"/>
          </a:p>
          <a:p>
            <a:pPr marL="0" lvl="0" indent="0" algn="l" rtl="0">
              <a:spcBef>
                <a:spcPts val="0"/>
              </a:spcBef>
              <a:spcAft>
                <a:spcPts val="0"/>
              </a:spcAft>
              <a:buNone/>
            </a:pPr>
            <a:r>
              <a:rPr lang="en-GB" sz="1200"/>
              <a:t>Legal literacy refers to an understanding of the legal framework that governs business activities. This includes knowledge of laws related to business formation, contracts, intellectual property, employment, and taxes. Entrepreneurs who are well-versed in these areas are better equipped to make informed decisions, avoid legal pitfalls, and protect their business interests.</a:t>
            </a:r>
            <a:endParaRPr sz="1200"/>
          </a:p>
          <a:p>
            <a:pPr marL="0" lvl="0" indent="0" algn="l" rtl="0">
              <a:spcBef>
                <a:spcPts val="0"/>
              </a:spcBef>
              <a:spcAft>
                <a:spcPts val="0"/>
              </a:spcAft>
              <a:buNone/>
            </a:pPr>
            <a:r>
              <a:rPr lang="en-GB" sz="1200"/>
              <a:t>Financial literacy, on the other hand, refers to an understanding of financial management and accounting principles. This includes knowledge of financial statements, budgeting, forecasting, cash flow management, and financial analysis. Entrepreneurs who are financially literate are better equipped to manage their business finances effectively, make informed investment decisions, and secure funding.</a:t>
            </a:r>
            <a:endParaRPr sz="1200"/>
          </a:p>
          <a:p>
            <a:pPr marL="0" lvl="0" indent="0" algn="l" rtl="0">
              <a:spcBef>
                <a:spcPts val="0"/>
              </a:spcBef>
              <a:spcAft>
                <a:spcPts val="0"/>
              </a:spcAft>
              <a:buNone/>
            </a:pPr>
            <a:r>
              <a:rPr lang="en-GB" sz="1200"/>
              <a:t>Entrepreneurial training programs that incorporate legal and financial literacy can provide aspiring entrepreneurs with the skills and knowledge they need to succeed in today's competitive business environment. These programs can include classroom instruction, case studies, workshops, and mentorship opportunities.</a:t>
            </a:r>
            <a:endParaRPr sz="1200"/>
          </a:p>
          <a:p>
            <a:pPr marL="0" lvl="0" indent="0" algn="l" rtl="0">
              <a:spcBef>
                <a:spcPts val="0"/>
              </a:spcBef>
              <a:spcAft>
                <a:spcPts val="0"/>
              </a:spcAft>
              <a:buNone/>
            </a:pPr>
            <a:r>
              <a:rPr lang="en-GB" sz="1200"/>
              <a:t>By incorporating legal and financial literacy into entrepreneurial training programs, educational institutions and organizations can help prepare entrepreneurs for the challenges they will face when starting and running a business. This can lead to more successful ventures, job creation, and economic growth in the community.</a:t>
            </a:r>
            <a:endParaRPr sz="1200"/>
          </a:p>
          <a:p>
            <a:pPr marL="0" lvl="0" indent="0" algn="l" rtl="0">
              <a:spcBef>
                <a:spcPts val="0"/>
              </a:spcBef>
              <a:spcAft>
                <a:spcPts val="0"/>
              </a:spcAft>
              <a:buNone/>
            </a:pPr>
            <a:r>
              <a:rPr lang="en-GB" sz="1200"/>
              <a:t>UDYOG</a:t>
            </a:r>
            <a:endParaRPr sz="1200"/>
          </a:p>
          <a:p>
            <a:pPr marL="0" lvl="0" indent="0" algn="l" rtl="0">
              <a:spcBef>
                <a:spcPts val="0"/>
              </a:spcBef>
              <a:spcAft>
                <a:spcPts val="0"/>
              </a:spcAft>
              <a:buNone/>
            </a:pPr>
            <a:r>
              <a:rPr lang="en-GB" sz="1200"/>
              <a:t>Alumnus: An alumnus (plural: alumni) refers to a person who has graduated from an educational institution, such as a college or university. Alumni are often viewed as a valuable resource by educational institutions because they can provide support in various forms, such as financial contributions, mentorship, and networking opportunities.</a:t>
            </a:r>
            <a:endParaRPr sz="1200"/>
          </a:p>
          <a:p>
            <a:pPr marL="0" lvl="0" indent="0" algn="l" rtl="0">
              <a:spcBef>
                <a:spcPts val="0"/>
              </a:spcBef>
              <a:spcAft>
                <a:spcPts val="0"/>
              </a:spcAft>
              <a:buNone/>
            </a:pPr>
            <a:r>
              <a:rPr lang="en-GB" sz="1200"/>
              <a:t>Placement: Placement refers to the process of finding employment for individuals who have completed their education or training. In the context of educational institutions, placement services are often offered to help students secure internships or jobs after graduation.</a:t>
            </a:r>
            <a:endParaRPr sz="1200"/>
          </a:p>
          <a:p>
            <a:pPr marL="0" lvl="0" indent="0" algn="l" rtl="0">
              <a:spcBef>
                <a:spcPts val="0"/>
              </a:spcBef>
              <a:spcAft>
                <a:spcPts val="0"/>
              </a:spcAft>
              <a:buNone/>
            </a:pPr>
            <a:r>
              <a:rPr lang="en-GB" sz="1200"/>
              <a:t>Entrepreneurship Development Activities: Entrepreneurship development activities refer to initiatives or programs designed to promote and support the growth of entrepreneurial ventures. These activities can include providing training and mentoring to aspiring entrepreneurs, offering access to funding and resources, and organizing networking events.</a:t>
            </a:r>
            <a:endParaRPr sz="1200"/>
          </a:p>
          <a:p>
            <a:pPr marL="0" lvl="0" indent="0" algn="l" rtl="0">
              <a:spcBef>
                <a:spcPts val="0"/>
              </a:spcBef>
              <a:spcAft>
                <a:spcPts val="0"/>
              </a:spcAft>
              <a:buNone/>
            </a:pPr>
            <a:r>
              <a:rPr lang="en-GB" sz="1200"/>
              <a:t>In the context of educational institutions, entrepreneurship development activities can be an important part of preparing students for successful careers as entrepreneurs or business leaders. By offering resources and support to students interested in starting their own ventures, educational institutions can help foster a culture of innovation and entrepreneurship. Additionally, by connecting students with successful alumni who have started their own businesses, institutions can provide valuable networking opportunities and role models for aspiring entrepreneurs.</a:t>
            </a:r>
            <a:endParaRPr sz="1200"/>
          </a:p>
          <a:p>
            <a:pPr marL="0" lvl="0" indent="0" algn="l" rtl="0">
              <a:spcBef>
                <a:spcPts val="0"/>
              </a:spcBef>
              <a:spcAft>
                <a:spcPts val="0"/>
              </a:spcAft>
              <a:buNone/>
            </a:pPr>
            <a:r>
              <a:rPr lang="en-GB" sz="1200"/>
              <a:t>Placement services can also be an important aspect of supporting entrepreneurship development. By helping students secure internships or jobs in relevant industries, educational institutions can provide them with valuable experience and connections that can be useful when starting a business. Additionally, by fostering relationships with employers and industry leaders, institutions can help create opportunities for students to connect with potential partners, investors, and customers.</a:t>
            </a:r>
            <a:endParaRPr sz="1800" b="1"/>
          </a:p>
          <a:p>
            <a:pPr marL="0" lvl="0" indent="0" algn="l" rtl="0">
              <a:spcBef>
                <a:spcPts val="0"/>
              </a:spcBef>
              <a:spcAft>
                <a:spcPts val="0"/>
              </a:spcAft>
              <a:buNone/>
            </a:pPr>
            <a:endParaRPr sz="1800" b="1"/>
          </a:p>
          <a:p>
            <a:pPr marL="0" lvl="0" indent="0" algn="l" rtl="0">
              <a:spcBef>
                <a:spcPts val="0"/>
              </a:spcBef>
              <a:spcAft>
                <a:spcPts val="0"/>
              </a:spcAft>
              <a:buNone/>
            </a:pPr>
            <a:r>
              <a:rPr lang="en-GB" sz="1800" b="1"/>
              <a:t>Entered text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I would like to add a few slides to show how we at KEDT have created a mechanism wherein Competency at each level is mapped with competencies at a lower level and it has been done to transmit requirements of the higher level teacher (Real Custometer) to the lower level teacher (Service Provider).</a:t>
            </a:r>
            <a:endParaRPr sz="1200"/>
          </a:p>
          <a:p>
            <a:pPr marL="0" lvl="0" indent="0" algn="l" rtl="0">
              <a:spcBef>
                <a:spcPts val="0"/>
              </a:spcBef>
              <a:spcAft>
                <a:spcPts val="0"/>
              </a:spcAft>
              <a:buNone/>
            </a:pPr>
            <a:r>
              <a:rPr lang="en-GB" sz="1200"/>
              <a:t>We at Karuna Employability Development Trust believe that Employability can only be improved through a Dynamic Mechanism in society which facilitates real time transmission of requirements of “Value Creators” in terms of “Knowledge &amp; Skills” to “Educators” employing a judicious mix of conceptual and contextual learning tools including and not limited to educational acceleration for students with gifted learning abilities.</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SLIDES_API1720178369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SLIDES_API1720178369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SLIDES_API1720178369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SLIDES_API1720178369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SLIDES_API1720178369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SLIDES_API1720178369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SLIDES_API1720178369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SLIDES_API1720178369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SLIDES_API1720178369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SLIDES_API1720178369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SLIDES_API1720178369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SLIDES_API1720178369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SLIDES_API1720178369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SLIDES_API1720178369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SLIDES_API1720178369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SLIDES_API1720178369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SLIDES_API1720178369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SLIDES_API1720178369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SLIDES_API1720178369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SLIDES_API1720178369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SLIDES_API11555307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SLIDES_API11555307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1"/>
              <a:t>Entered text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UNMUKT </a:t>
            </a:r>
            <a:endParaRPr sz="1200"/>
          </a:p>
          <a:p>
            <a:pPr marL="0" lvl="0" indent="0" algn="l" rtl="0">
              <a:spcBef>
                <a:spcPts val="0"/>
              </a:spcBef>
              <a:spcAft>
                <a:spcPts val="0"/>
              </a:spcAft>
              <a:buNone/>
            </a:pPr>
            <a:r>
              <a:rPr lang="en-GB" sz="1200"/>
              <a:t>Development of critical thinking and conceptual understanding, Higher Secondary School, Classes 11 to 12, Age Group 16 – 18 Years followed by Higher Education and a Career in the Humanities and the Fine Arts.</a:t>
            </a:r>
            <a:endParaRPr sz="1200"/>
          </a:p>
          <a:p>
            <a:pPr marL="0" lvl="0" indent="0" algn="l" rtl="0">
              <a:spcBef>
                <a:spcPts val="0"/>
              </a:spcBef>
              <a:spcAft>
                <a:spcPts val="0"/>
              </a:spcAft>
              <a:buNone/>
            </a:pPr>
            <a:r>
              <a:rPr lang="en-GB" sz="1200"/>
              <a:t>Employability Factor Score (EFS)-6 is gauged at the end of Class 12, i.e., at age of 18 to find out how far the child is ready to be employed in College for further development of Knowledge and Skills for Higher Education and a Career in the Humanities and the Fine Arts.</a:t>
            </a:r>
            <a:endParaRPr sz="1200"/>
          </a:p>
          <a:p>
            <a:pPr marL="0" lvl="0" indent="0" algn="l" rtl="0">
              <a:spcBef>
                <a:spcPts val="0"/>
              </a:spcBef>
              <a:spcAft>
                <a:spcPts val="0"/>
              </a:spcAft>
              <a:buNone/>
            </a:pPr>
            <a:r>
              <a:rPr lang="en-GB" sz="1200"/>
              <a:t>EFS-6 is Employability Factor Score based on Learning Outcomes of Competencies envisioned by the National Education Policy (NEP) 2020 as well as Entrance examinations of various Universities and Institutions.</a:t>
            </a:r>
            <a:endParaRPr sz="1200"/>
          </a:p>
          <a:p>
            <a:pPr marL="0" lvl="0" indent="0" algn="l" rtl="0">
              <a:spcBef>
                <a:spcPts val="0"/>
              </a:spcBef>
              <a:spcAft>
                <a:spcPts val="0"/>
              </a:spcAft>
              <a:buNone/>
            </a:pPr>
            <a:r>
              <a:rPr lang="en-GB" sz="1200"/>
              <a:t>UDYAM </a:t>
            </a:r>
            <a:endParaRPr sz="1200"/>
          </a:p>
          <a:p>
            <a:pPr marL="0" lvl="0" indent="0" algn="l" rtl="0">
              <a:spcBef>
                <a:spcPts val="0"/>
              </a:spcBef>
              <a:spcAft>
                <a:spcPts val="0"/>
              </a:spcAft>
              <a:buNone/>
            </a:pPr>
            <a:r>
              <a:rPr lang="en-GB" sz="1200"/>
              <a:t>Development of critical thinking and conceptual understanding, Higher Secondary School, Classes 11 to 12, Age Group 16 – 18 Years followed by Higher Education and a Career in Commerce &amp; Social Sciences.</a:t>
            </a:r>
            <a:endParaRPr sz="1200"/>
          </a:p>
          <a:p>
            <a:pPr marL="0" lvl="0" indent="0" algn="l" rtl="0">
              <a:spcBef>
                <a:spcPts val="0"/>
              </a:spcBef>
              <a:spcAft>
                <a:spcPts val="0"/>
              </a:spcAft>
              <a:buNone/>
            </a:pPr>
            <a:r>
              <a:rPr lang="en-GB" sz="1200"/>
              <a:t>Employability Factor Score (EFS)-6 is gauged at the end of Class 12, i.e., at age of 18 to find out how far the child is ready to be employed in College for further development of Knowledge and Skills for Higher Education and a Career in Commerce &amp; Social Sciences.</a:t>
            </a:r>
            <a:endParaRPr sz="1200"/>
          </a:p>
          <a:p>
            <a:pPr marL="0" lvl="0" indent="0" algn="l" rtl="0">
              <a:spcBef>
                <a:spcPts val="0"/>
              </a:spcBef>
              <a:spcAft>
                <a:spcPts val="0"/>
              </a:spcAft>
              <a:buNone/>
            </a:pPr>
            <a:r>
              <a:rPr lang="en-GB" sz="1200"/>
              <a:t>EFS-6 is Employability Factor Score based on Learning Outcomes of Competencies envisioned by the National Education Policy (NEP) 2020 as well as Entrance examinations of various Universities and Institutions.</a:t>
            </a:r>
            <a:endParaRPr sz="1200"/>
          </a:p>
          <a:p>
            <a:pPr marL="0" lvl="0" indent="0" algn="l" rtl="0">
              <a:spcBef>
                <a:spcPts val="0"/>
              </a:spcBef>
              <a:spcAft>
                <a:spcPts val="0"/>
              </a:spcAft>
              <a:buNone/>
            </a:pPr>
            <a:r>
              <a:rPr lang="en-GB" sz="1200"/>
              <a:t>UDAYA </a:t>
            </a:r>
            <a:endParaRPr sz="1200"/>
          </a:p>
          <a:p>
            <a:pPr marL="0" lvl="0" indent="0" algn="l" rtl="0">
              <a:spcBef>
                <a:spcPts val="0"/>
              </a:spcBef>
              <a:spcAft>
                <a:spcPts val="0"/>
              </a:spcAft>
              <a:buNone/>
            </a:pPr>
            <a:r>
              <a:rPr lang="en-GB" sz="1200"/>
              <a:t>Development of critical thinking and conceptual understanding, Higher Secondary School, Classes 11 to 12, Age Group 16 – 18 Years followed by Higher Education and a Career in Science, Technology, Engineering &amp; Mathematics (STEM).</a:t>
            </a:r>
            <a:endParaRPr sz="1200"/>
          </a:p>
          <a:p>
            <a:pPr marL="0" lvl="0" indent="0" algn="l" rtl="0">
              <a:spcBef>
                <a:spcPts val="0"/>
              </a:spcBef>
              <a:spcAft>
                <a:spcPts val="0"/>
              </a:spcAft>
              <a:buNone/>
            </a:pPr>
            <a:r>
              <a:rPr lang="en-GB" sz="1200"/>
              <a:t>Employability Factor Score (EFS)-6 is gauged at the end of Class 12, i.e., at age of 18 to find out how far the child is ready to be employed in College for further development of Knowledge and Skills for Higher Education and a Career in Science, Technology, Engineering &amp; Mathematics (STEM).</a:t>
            </a:r>
            <a:endParaRPr sz="1200"/>
          </a:p>
          <a:p>
            <a:pPr marL="0" lvl="0" indent="0" algn="l" rtl="0">
              <a:spcBef>
                <a:spcPts val="0"/>
              </a:spcBef>
              <a:spcAft>
                <a:spcPts val="0"/>
              </a:spcAft>
              <a:buNone/>
            </a:pPr>
            <a:r>
              <a:rPr lang="en-GB" sz="1200"/>
              <a:t>EFS-6 is Employability Factor Score based on Learning Outcomes of Competencies envisioned by the National Education Policy (NEP) 2020 as well as Entrance examinations of various Universities and Institutions.</a:t>
            </a:r>
            <a:endParaRPr sz="1800" b="1"/>
          </a:p>
          <a:p>
            <a:pPr marL="0" lvl="0" indent="0" algn="l" rtl="0">
              <a:spcBef>
                <a:spcPts val="0"/>
              </a:spcBef>
              <a:spcAft>
                <a:spcPts val="0"/>
              </a:spcAft>
              <a:buNone/>
            </a:pPr>
            <a:endParaRPr sz="1800" b="1"/>
          </a:p>
          <a:p>
            <a:pPr marL="0" lvl="0" indent="0" algn="l" rtl="0">
              <a:spcBef>
                <a:spcPts val="0"/>
              </a:spcBef>
              <a:spcAft>
                <a:spcPts val="0"/>
              </a:spcAft>
              <a:buNone/>
            </a:pPr>
            <a:r>
              <a:rPr lang="en-GB" sz="1800" b="1"/>
              <a:t>Entered text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URJA </a:t>
            </a:r>
            <a:endParaRPr sz="1200"/>
          </a:p>
          <a:p>
            <a:pPr marL="0" lvl="0" indent="0" algn="l" rtl="0">
              <a:spcBef>
                <a:spcPts val="0"/>
              </a:spcBef>
              <a:spcAft>
                <a:spcPts val="0"/>
              </a:spcAft>
              <a:buNone/>
            </a:pPr>
            <a:r>
              <a:rPr lang="en-GB" sz="1200"/>
              <a:t>Preparing for a career in police, para-military, and defense services requires a unique set of skills, knowledge, and physical fitness. Aspiring candidates need to meet certain eligibility criteria and undergo rigorous training to develop the necessary skills and capabilities.</a:t>
            </a:r>
            <a:endParaRPr sz="1200"/>
          </a:p>
          <a:p>
            <a:pPr marL="0" lvl="0" indent="0" algn="l" rtl="0">
              <a:spcBef>
                <a:spcPts val="0"/>
              </a:spcBef>
              <a:spcAft>
                <a:spcPts val="0"/>
              </a:spcAft>
              <a:buNone/>
            </a:pPr>
            <a:r>
              <a:rPr lang="en-GB" sz="1200"/>
              <a:t>Assisted preparation for a career in these services can involve several components, including:</a:t>
            </a:r>
            <a:endParaRPr sz="1200"/>
          </a:p>
          <a:p>
            <a:pPr marL="0" lvl="0" indent="0" algn="l" rtl="0">
              <a:spcBef>
                <a:spcPts val="0"/>
              </a:spcBef>
              <a:spcAft>
                <a:spcPts val="0"/>
              </a:spcAft>
              <a:buNone/>
            </a:pPr>
            <a:r>
              <a:rPr lang="en-GB" sz="1200"/>
              <a:t>Physical fitness training: Physical fitness is a critical aspect of preparing for a career in police, para-military, and defense services. Aspiring candidates need to meet certain physical standards, including strength, endurance, and agility. Assisted preparation can involve providing candidates with training programs that help them build their physical fitness and meet the necessary standards.</a:t>
            </a:r>
            <a:endParaRPr sz="1200"/>
          </a:p>
          <a:p>
            <a:pPr marL="0" lvl="0" indent="0" algn="l" rtl="0">
              <a:spcBef>
                <a:spcPts val="0"/>
              </a:spcBef>
              <a:spcAft>
                <a:spcPts val="0"/>
              </a:spcAft>
              <a:buNone/>
            </a:pPr>
            <a:r>
              <a:rPr lang="en-GB" sz="1200"/>
              <a:t>Written exam preparation: Candidates for police, para-military, and defense services need to pass a written exam that tests their knowledge of various subjects such as general knowledge, reasoning, mathematics, and current affairs. Assisted preparation can involve providing candidates with study materials, practice tests, and coaching to help them perform well on the exam.</a:t>
            </a:r>
            <a:endParaRPr sz="1200"/>
          </a:p>
          <a:p>
            <a:pPr marL="0" lvl="0" indent="0" algn="l" rtl="0">
              <a:spcBef>
                <a:spcPts val="0"/>
              </a:spcBef>
              <a:spcAft>
                <a:spcPts val="0"/>
              </a:spcAft>
              <a:buNone/>
            </a:pPr>
            <a:r>
              <a:rPr lang="en-GB" sz="1200"/>
              <a:t>Interview and personality development: After passing the written exam, candidates need to undergo a personal interview, group discussion, and other assessment tests to assess their personality, leadership, communication, and decision-making skills. Assisted preparation can involve providing candidates with coaching and training to develop these skills and perform well in the selection process.</a:t>
            </a:r>
            <a:endParaRPr sz="1200"/>
          </a:p>
          <a:p>
            <a:pPr marL="0" lvl="0" indent="0" algn="l" rtl="0">
              <a:spcBef>
                <a:spcPts val="0"/>
              </a:spcBef>
              <a:spcAft>
                <a:spcPts val="0"/>
              </a:spcAft>
              <a:buNone/>
            </a:pPr>
            <a:r>
              <a:rPr lang="en-GB" sz="1200"/>
              <a:t>Technical training: Candidates who successfully pass the selection process need to undergo technical training in areas such as weapons handling, tactical maneuvers, first aid, and disaster management. Assisted preparation can involve providing candidates with training programs that help them develop these skills and prepare them for their professional roles.</a:t>
            </a:r>
            <a:endParaRPr sz="1200"/>
          </a:p>
          <a:p>
            <a:pPr marL="0" lvl="0" indent="0" algn="l" rtl="0">
              <a:spcBef>
                <a:spcPts val="0"/>
              </a:spcBef>
              <a:spcAft>
                <a:spcPts val="0"/>
              </a:spcAft>
              <a:buNone/>
            </a:pPr>
            <a:r>
              <a:rPr lang="en-GB" sz="1200"/>
              <a:t>In summary, assisted preparation for a career in police, para-military, and defense services can involve providing candidates with physical fitness training, written exam preparation, interview and personality development, and technical training. By providing candidates with the necessary training and support, educational institutions and training providers can help aspiring candidates achieve their career goals and serve their country with distinction.</a:t>
            </a:r>
            <a:endParaRPr sz="1200"/>
          </a:p>
          <a:p>
            <a:pPr marL="0" lvl="0" indent="0" algn="l" rtl="0">
              <a:spcBef>
                <a:spcPts val="0"/>
              </a:spcBef>
              <a:spcAft>
                <a:spcPts val="0"/>
              </a:spcAft>
              <a:buNone/>
            </a:pPr>
            <a:r>
              <a:rPr lang="en-GB" sz="1200"/>
              <a:t>UTKARSH</a:t>
            </a:r>
            <a:endParaRPr sz="1200"/>
          </a:p>
          <a:p>
            <a:pPr marL="0" lvl="0" indent="0" algn="l" rtl="0">
              <a:spcBef>
                <a:spcPts val="0"/>
              </a:spcBef>
              <a:spcAft>
                <a:spcPts val="0"/>
              </a:spcAft>
              <a:buNone/>
            </a:pPr>
            <a:r>
              <a:rPr lang="en-GB" sz="1200"/>
              <a:t>Grooming individual unique capabilities for vocational training, skill development, and job-oriented certificate level training in various skills is an essential aspect of preparing individuals for successful careers. This involves identifying and nurturing the strengths and interests of individuals and providing them with the training and resources they need to develop their skills and pursue their career goals.</a:t>
            </a:r>
            <a:endParaRPr sz="1200"/>
          </a:p>
          <a:p>
            <a:pPr marL="0" lvl="0" indent="0" algn="l" rtl="0">
              <a:spcBef>
                <a:spcPts val="0"/>
              </a:spcBef>
              <a:spcAft>
                <a:spcPts val="0"/>
              </a:spcAft>
              <a:buNone/>
            </a:pPr>
            <a:r>
              <a:rPr lang="en-GB" sz="1200"/>
              <a:t>Vocational training programs focus on providing individuals with the specific skills and knowledge they need to succeed in a particular profession or trade. These programs can be customized to meet the needs of different individuals, based on their unique capabilities and career aspirations. By tailoring vocational training programs to the individual needs of learners, educators and trainers can help maximize the effectiveness of these programs.</a:t>
            </a:r>
            <a:endParaRPr sz="1200"/>
          </a:p>
          <a:p>
            <a:pPr marL="0" lvl="0" indent="0" algn="l" rtl="0">
              <a:spcBef>
                <a:spcPts val="0"/>
              </a:spcBef>
              <a:spcAft>
                <a:spcPts val="0"/>
              </a:spcAft>
              <a:buNone/>
            </a:pPr>
            <a:r>
              <a:rPr lang="en-GB" sz="1200"/>
              <a:t>Skill development programs focus on providing individuals with the general skills and competencies they need to succeed in the workplace, such as communication, problem-solving, and teamwork. These programs can help individuals build their confidence and develop the transferable skills that are valued by employers in a wide range of industries.</a:t>
            </a:r>
            <a:endParaRPr sz="1200"/>
          </a:p>
          <a:p>
            <a:pPr marL="0" lvl="0" indent="0" algn="l" rtl="0">
              <a:spcBef>
                <a:spcPts val="0"/>
              </a:spcBef>
              <a:spcAft>
                <a:spcPts val="0"/>
              </a:spcAft>
              <a:buNone/>
            </a:pPr>
            <a:r>
              <a:rPr lang="en-GB" sz="1200"/>
              <a:t>Job-oriented certificate level training programs provide individuals with the training and credentials they need to enter specific professions or industries. These programs typically focus on practical, hands-on training that prepares learners for the demands of the workplace. By earning a job-oriented certificate, individuals can demonstrate to employers that they have the specific skills and knowledge needed to succeed in a particular job or industry.</a:t>
            </a:r>
            <a:endParaRPr sz="1200"/>
          </a:p>
          <a:p>
            <a:pPr marL="0" lvl="0" indent="0" algn="l" rtl="0">
              <a:spcBef>
                <a:spcPts val="0"/>
              </a:spcBef>
              <a:spcAft>
                <a:spcPts val="0"/>
              </a:spcAft>
              <a:buNone/>
            </a:pPr>
            <a:r>
              <a:rPr lang="en-GB" sz="1200"/>
              <a:t>Overall, grooming individual unique capabilities for vocational training, skill development, and job-oriented certificate level training can help individuals maximize their potential and achieve their career goals. By providing learners with the training and resources they need to succeed, educational institutions and training providers can help build a skilled and capable workforce that drives economic growth and development.</a:t>
            </a:r>
            <a:endParaRPr sz="1200"/>
          </a:p>
          <a:p>
            <a:pPr marL="0" lvl="0" indent="0" algn="l" rtl="0">
              <a:spcBef>
                <a:spcPts val="0"/>
              </a:spcBef>
              <a:spcAft>
                <a:spcPts val="0"/>
              </a:spcAft>
              <a:buNone/>
            </a:pPr>
            <a:r>
              <a:rPr lang="en-GB" sz="1200"/>
              <a:t>UTKRISHT</a:t>
            </a:r>
            <a:endParaRPr sz="1200"/>
          </a:p>
          <a:p>
            <a:pPr marL="0" lvl="0" indent="0" algn="l" rtl="0">
              <a:spcBef>
                <a:spcPts val="0"/>
              </a:spcBef>
              <a:spcAft>
                <a:spcPts val="0"/>
              </a:spcAft>
              <a:buNone/>
            </a:pPr>
            <a:r>
              <a:rPr lang="en-GB" sz="1200"/>
              <a:t>Entrepreneurial training with legal and financial literacy is an important aspect of preparing individuals for successful careers as entrepreneurs. This type of training provides aspiring entrepreneurs with the knowledge and skills needed to navigate the legal and financial aspects of starting and running a business.</a:t>
            </a:r>
            <a:endParaRPr sz="1200"/>
          </a:p>
          <a:p>
            <a:pPr marL="0" lvl="0" indent="0" algn="l" rtl="0">
              <a:spcBef>
                <a:spcPts val="0"/>
              </a:spcBef>
              <a:spcAft>
                <a:spcPts val="0"/>
              </a:spcAft>
              <a:buNone/>
            </a:pPr>
            <a:r>
              <a:rPr lang="en-GB" sz="1200"/>
              <a:t>Legal literacy refers to an understanding of the legal framework that governs business activities. This includes knowledge of laws related to business formation, contracts, intellectual property, employment, and taxes. Entrepreneurs who are well-versed in these areas are better equipped to make informed decisions, avoid legal pitfalls, and protect their business interests.</a:t>
            </a:r>
            <a:endParaRPr sz="1200"/>
          </a:p>
          <a:p>
            <a:pPr marL="0" lvl="0" indent="0" algn="l" rtl="0">
              <a:spcBef>
                <a:spcPts val="0"/>
              </a:spcBef>
              <a:spcAft>
                <a:spcPts val="0"/>
              </a:spcAft>
              <a:buNone/>
            </a:pPr>
            <a:r>
              <a:rPr lang="en-GB" sz="1200"/>
              <a:t>Financial literacy, on the other hand, refers to an understanding of financial management and accounting principles. This includes knowledge of financial statements, budgeting, forecasting, cash flow management, and financial analysis. Entrepreneurs who are financially literate are better equipped to manage their business finances effectively, make informed investment decisions, and secure funding.</a:t>
            </a:r>
            <a:endParaRPr sz="1200"/>
          </a:p>
          <a:p>
            <a:pPr marL="0" lvl="0" indent="0" algn="l" rtl="0">
              <a:spcBef>
                <a:spcPts val="0"/>
              </a:spcBef>
              <a:spcAft>
                <a:spcPts val="0"/>
              </a:spcAft>
              <a:buNone/>
            </a:pPr>
            <a:r>
              <a:rPr lang="en-GB" sz="1200"/>
              <a:t>Entrepreneurial training programs that incorporate legal and financial literacy can provide aspiring entrepreneurs with the skills and knowledge they need to succeed in today's competitive business environment. These programs can include classroom instruction, case studies, workshops, and mentorship opportunities.</a:t>
            </a:r>
            <a:endParaRPr sz="1200"/>
          </a:p>
          <a:p>
            <a:pPr marL="0" lvl="0" indent="0" algn="l" rtl="0">
              <a:spcBef>
                <a:spcPts val="0"/>
              </a:spcBef>
              <a:spcAft>
                <a:spcPts val="0"/>
              </a:spcAft>
              <a:buNone/>
            </a:pPr>
            <a:r>
              <a:rPr lang="en-GB" sz="1200"/>
              <a:t>By incorporating legal and financial literacy into entrepreneurial training programs, educational institutions and organizations can help prepare entrepreneurs for the challenges they will face when starting and running a business. This can lead to more successful ventures, job creation, and economic growth in the community.</a:t>
            </a:r>
            <a:endParaRPr sz="1200"/>
          </a:p>
          <a:p>
            <a:pPr marL="0" lvl="0" indent="0" algn="l" rtl="0">
              <a:spcBef>
                <a:spcPts val="0"/>
              </a:spcBef>
              <a:spcAft>
                <a:spcPts val="0"/>
              </a:spcAft>
              <a:buNone/>
            </a:pPr>
            <a:r>
              <a:rPr lang="en-GB" sz="1200"/>
              <a:t>UDYOG</a:t>
            </a:r>
            <a:endParaRPr sz="1200"/>
          </a:p>
          <a:p>
            <a:pPr marL="0" lvl="0" indent="0" algn="l" rtl="0">
              <a:spcBef>
                <a:spcPts val="0"/>
              </a:spcBef>
              <a:spcAft>
                <a:spcPts val="0"/>
              </a:spcAft>
              <a:buNone/>
            </a:pPr>
            <a:r>
              <a:rPr lang="en-GB" sz="1200"/>
              <a:t>Alumnus: An alumnus (plural: alumni) refers to a person who has graduated from an educational institution, such as a college or university. Alumni are often viewed as a valuable resource by educational institutions because they can provide support in various forms, such as financial contributions, mentorship, and networking opportunities.</a:t>
            </a:r>
            <a:endParaRPr sz="1200"/>
          </a:p>
          <a:p>
            <a:pPr marL="0" lvl="0" indent="0" algn="l" rtl="0">
              <a:spcBef>
                <a:spcPts val="0"/>
              </a:spcBef>
              <a:spcAft>
                <a:spcPts val="0"/>
              </a:spcAft>
              <a:buNone/>
            </a:pPr>
            <a:r>
              <a:rPr lang="en-GB" sz="1200"/>
              <a:t>Placement: Placement refers to the process of finding employment for individuals who have completed their education or training. In the context of educational institutions, placement services are often offered to help students secure internships or jobs after graduation.</a:t>
            </a:r>
            <a:endParaRPr sz="1200"/>
          </a:p>
          <a:p>
            <a:pPr marL="0" lvl="0" indent="0" algn="l" rtl="0">
              <a:spcBef>
                <a:spcPts val="0"/>
              </a:spcBef>
              <a:spcAft>
                <a:spcPts val="0"/>
              </a:spcAft>
              <a:buNone/>
            </a:pPr>
            <a:r>
              <a:rPr lang="en-GB" sz="1200"/>
              <a:t>Entrepreneurship Development Activities: Entrepreneurship development activities refer to initiatives or programs designed to promote and support the growth of entrepreneurial ventures. These activities can include providing training and mentoring to aspiring entrepreneurs, offering access to funding and resources, and organizing networking events.</a:t>
            </a:r>
            <a:endParaRPr sz="1200"/>
          </a:p>
          <a:p>
            <a:pPr marL="0" lvl="0" indent="0" algn="l" rtl="0">
              <a:spcBef>
                <a:spcPts val="0"/>
              </a:spcBef>
              <a:spcAft>
                <a:spcPts val="0"/>
              </a:spcAft>
              <a:buNone/>
            </a:pPr>
            <a:r>
              <a:rPr lang="en-GB" sz="1200"/>
              <a:t>In the context of educational institutions, entrepreneurship development activities can be an important part of preparing students for successful careers as entrepreneurs or business leaders. By offering resources and support to students interested in starting their own ventures, educational institutions can help foster a culture of innovation and entrepreneurship. Additionally, by connecting students with successful alumni who have started their own businesses, institutions can provide valuable networking opportunities and role models for aspiring entrepreneurs.</a:t>
            </a:r>
            <a:endParaRPr sz="1200"/>
          </a:p>
          <a:p>
            <a:pPr marL="0" lvl="0" indent="0" algn="l" rtl="0">
              <a:spcBef>
                <a:spcPts val="0"/>
              </a:spcBef>
              <a:spcAft>
                <a:spcPts val="0"/>
              </a:spcAft>
              <a:buNone/>
            </a:pPr>
            <a:r>
              <a:rPr lang="en-GB" sz="1200"/>
              <a:t>Placement services can also be an important aspect of supporting entrepreneurship development. By helping students secure internships or jobs in relevant industries, educational institutions can provide them with valuable experience and connections that can be useful when starting a business. Additionally, by fostering relationships with employers and industry leaders, institutions can help create opportunities for students to connect with potential partners, investors, and customers.</a:t>
            </a:r>
            <a:endParaRPr sz="1800" b="1"/>
          </a:p>
          <a:p>
            <a:pPr marL="0" lvl="0" indent="0" algn="l" rtl="0">
              <a:spcBef>
                <a:spcPts val="0"/>
              </a:spcBef>
              <a:spcAft>
                <a:spcPts val="0"/>
              </a:spcAft>
              <a:buNone/>
            </a:pPr>
            <a:endParaRPr sz="1800" b="1"/>
          </a:p>
          <a:p>
            <a:pPr marL="0" lvl="0" indent="0" algn="l" rtl="0">
              <a:spcBef>
                <a:spcPts val="0"/>
              </a:spcBef>
              <a:spcAft>
                <a:spcPts val="0"/>
              </a:spcAft>
              <a:buNone/>
            </a:pPr>
            <a:r>
              <a:rPr lang="en-GB" sz="1800" b="1"/>
              <a:t>Entered text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I would like to add a few slides to show how we at KEDT have created a mechanism wherein Competency at each level is mapped with competencies at a lower level and it has been done to transmit requirements of the higher level teacher (Real Custometer) to the lower level teacher (Service Provider).</a:t>
            </a:r>
            <a:endParaRPr sz="1200"/>
          </a:p>
          <a:p>
            <a:pPr marL="0" lvl="0" indent="0" algn="l" rtl="0">
              <a:spcBef>
                <a:spcPts val="0"/>
              </a:spcBef>
              <a:spcAft>
                <a:spcPts val="0"/>
              </a:spcAft>
              <a:buNone/>
            </a:pPr>
            <a:r>
              <a:rPr lang="en-GB" sz="1200"/>
              <a:t>We at Karuna Employability Development Trust believe that Employability can only be improved through a Dynamic Mechanism in society which facilitates real time transmission of requirements of “Value Creators” in terms of “Knowledge &amp; Skills” to “Educators” employing a judicious mix of conceptual and contextual learning tools including and not limited to educational acceleration for students with gifted learning abilities.</a:t>
            </a: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SLIDES_API126584009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SLIDES_API126584009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SLIDES_API1720178369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SLIDES_API1720178369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SLIDES_API1720178369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SLIDES_API1720178369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SLIDES_API126584009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SLIDES_API126584009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SLIDES_API126584009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SLIDES_API126584009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SLIDES_API126584009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SLIDES_API126584009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SLIDES_API126584009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SLIDES_API126584009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SLIDES_API126584009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SLIDES_API126584009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SLIDES_API126584009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SLIDES_API126584009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SLIDES_API126584009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SLIDES_API126584009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SLIDES_API11555307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SLIDES_API11555307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1"/>
              <a:t>Entered text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UNMUKT </a:t>
            </a:r>
            <a:endParaRPr sz="1200"/>
          </a:p>
          <a:p>
            <a:pPr marL="0" lvl="0" indent="0" algn="l" rtl="0">
              <a:spcBef>
                <a:spcPts val="0"/>
              </a:spcBef>
              <a:spcAft>
                <a:spcPts val="0"/>
              </a:spcAft>
              <a:buNone/>
            </a:pPr>
            <a:r>
              <a:rPr lang="en-GB" sz="1200"/>
              <a:t>Development of critical thinking and conceptual understanding, Higher Secondary School, Classes 11 to 12, Age Group 16 – 18 Years followed by Higher Education and a Career in the Humanities and the Fine Arts.</a:t>
            </a:r>
            <a:endParaRPr sz="1200"/>
          </a:p>
          <a:p>
            <a:pPr marL="0" lvl="0" indent="0" algn="l" rtl="0">
              <a:spcBef>
                <a:spcPts val="0"/>
              </a:spcBef>
              <a:spcAft>
                <a:spcPts val="0"/>
              </a:spcAft>
              <a:buNone/>
            </a:pPr>
            <a:r>
              <a:rPr lang="en-GB" sz="1200"/>
              <a:t>Employability Factor Score (EFS)-6 is gauged at the end of Class 12, i.e., at age of 18 to find out how far the child is ready to be employed in College for further development of Knowledge and Skills for Higher Education and a Career in the Humanities and the Fine Arts.</a:t>
            </a:r>
            <a:endParaRPr sz="1200"/>
          </a:p>
          <a:p>
            <a:pPr marL="0" lvl="0" indent="0" algn="l" rtl="0">
              <a:spcBef>
                <a:spcPts val="0"/>
              </a:spcBef>
              <a:spcAft>
                <a:spcPts val="0"/>
              </a:spcAft>
              <a:buNone/>
            </a:pPr>
            <a:r>
              <a:rPr lang="en-GB" sz="1200"/>
              <a:t>EFS-6 is Employability Factor Score based on Learning Outcomes of Competencies envisioned by the National Education Policy (NEP) 2020 as well as Entrance examinations of various Universities and Institutions.</a:t>
            </a:r>
            <a:endParaRPr sz="1200"/>
          </a:p>
          <a:p>
            <a:pPr marL="0" lvl="0" indent="0" algn="l" rtl="0">
              <a:spcBef>
                <a:spcPts val="0"/>
              </a:spcBef>
              <a:spcAft>
                <a:spcPts val="0"/>
              </a:spcAft>
              <a:buNone/>
            </a:pPr>
            <a:r>
              <a:rPr lang="en-GB" sz="1200"/>
              <a:t>UDYAM </a:t>
            </a:r>
            <a:endParaRPr sz="1200"/>
          </a:p>
          <a:p>
            <a:pPr marL="0" lvl="0" indent="0" algn="l" rtl="0">
              <a:spcBef>
                <a:spcPts val="0"/>
              </a:spcBef>
              <a:spcAft>
                <a:spcPts val="0"/>
              </a:spcAft>
              <a:buNone/>
            </a:pPr>
            <a:r>
              <a:rPr lang="en-GB" sz="1200"/>
              <a:t>Development of critical thinking and conceptual understanding, Higher Secondary School, Classes 11 to 12, Age Group 16 – 18 Years followed by Higher Education and a Career in Commerce &amp; Social Sciences.</a:t>
            </a:r>
            <a:endParaRPr sz="1200"/>
          </a:p>
          <a:p>
            <a:pPr marL="0" lvl="0" indent="0" algn="l" rtl="0">
              <a:spcBef>
                <a:spcPts val="0"/>
              </a:spcBef>
              <a:spcAft>
                <a:spcPts val="0"/>
              </a:spcAft>
              <a:buNone/>
            </a:pPr>
            <a:r>
              <a:rPr lang="en-GB" sz="1200"/>
              <a:t>Employability Factor Score (EFS)-6 is gauged at the end of Class 12, i.e., at age of 18 to find out how far the child is ready to be employed in College for further development of Knowledge and Skills for Higher Education and a Career in Commerce &amp; Social Sciences.</a:t>
            </a:r>
            <a:endParaRPr sz="1200"/>
          </a:p>
          <a:p>
            <a:pPr marL="0" lvl="0" indent="0" algn="l" rtl="0">
              <a:spcBef>
                <a:spcPts val="0"/>
              </a:spcBef>
              <a:spcAft>
                <a:spcPts val="0"/>
              </a:spcAft>
              <a:buNone/>
            </a:pPr>
            <a:r>
              <a:rPr lang="en-GB" sz="1200"/>
              <a:t>EFS-6 is Employability Factor Score based on Learning Outcomes of Competencies envisioned by the National Education Policy (NEP) 2020 as well as Entrance examinations of various Universities and Institutions.</a:t>
            </a:r>
            <a:endParaRPr sz="1200"/>
          </a:p>
          <a:p>
            <a:pPr marL="0" lvl="0" indent="0" algn="l" rtl="0">
              <a:spcBef>
                <a:spcPts val="0"/>
              </a:spcBef>
              <a:spcAft>
                <a:spcPts val="0"/>
              </a:spcAft>
              <a:buNone/>
            </a:pPr>
            <a:r>
              <a:rPr lang="en-GB" sz="1200"/>
              <a:t>UDAYA </a:t>
            </a:r>
            <a:endParaRPr sz="1200"/>
          </a:p>
          <a:p>
            <a:pPr marL="0" lvl="0" indent="0" algn="l" rtl="0">
              <a:spcBef>
                <a:spcPts val="0"/>
              </a:spcBef>
              <a:spcAft>
                <a:spcPts val="0"/>
              </a:spcAft>
              <a:buNone/>
            </a:pPr>
            <a:r>
              <a:rPr lang="en-GB" sz="1200"/>
              <a:t>Development of critical thinking and conceptual understanding, Higher Secondary School, Classes 11 to 12, Age Group 16 – 18 Years followed by Higher Education and a Career in Science, Technology, Engineering &amp; Mathematics (STEM).</a:t>
            </a:r>
            <a:endParaRPr sz="1200"/>
          </a:p>
          <a:p>
            <a:pPr marL="0" lvl="0" indent="0" algn="l" rtl="0">
              <a:spcBef>
                <a:spcPts val="0"/>
              </a:spcBef>
              <a:spcAft>
                <a:spcPts val="0"/>
              </a:spcAft>
              <a:buNone/>
            </a:pPr>
            <a:r>
              <a:rPr lang="en-GB" sz="1200"/>
              <a:t>Employability Factor Score (EFS)-6 is gauged at the end of Class 12, i.e., at age of 18 to find out how far the child is ready to be employed in College for further development of Knowledge and Skills for Higher Education and a Career in Science, Technology, Engineering &amp; Mathematics (STEM).</a:t>
            </a:r>
            <a:endParaRPr sz="1200"/>
          </a:p>
          <a:p>
            <a:pPr marL="0" lvl="0" indent="0" algn="l" rtl="0">
              <a:spcBef>
                <a:spcPts val="0"/>
              </a:spcBef>
              <a:spcAft>
                <a:spcPts val="0"/>
              </a:spcAft>
              <a:buNone/>
            </a:pPr>
            <a:r>
              <a:rPr lang="en-GB" sz="1200"/>
              <a:t>EFS-6 is Employability Factor Score based on Learning Outcomes of Competencies envisioned by the National Education Policy (NEP) 2020 as well as Entrance examinations of various Universities and Institutions.</a:t>
            </a:r>
            <a:endParaRPr sz="1800" b="1"/>
          </a:p>
          <a:p>
            <a:pPr marL="0" lvl="0" indent="0" algn="l" rtl="0">
              <a:spcBef>
                <a:spcPts val="0"/>
              </a:spcBef>
              <a:spcAft>
                <a:spcPts val="0"/>
              </a:spcAft>
              <a:buNone/>
            </a:pPr>
            <a:endParaRPr sz="1800" b="1"/>
          </a:p>
          <a:p>
            <a:pPr marL="0" lvl="0" indent="0" algn="l" rtl="0">
              <a:spcBef>
                <a:spcPts val="0"/>
              </a:spcBef>
              <a:spcAft>
                <a:spcPts val="0"/>
              </a:spcAft>
              <a:buNone/>
            </a:pPr>
            <a:r>
              <a:rPr lang="en-GB" sz="1800" b="1"/>
              <a:t>Entered text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URJA </a:t>
            </a:r>
            <a:endParaRPr sz="1200"/>
          </a:p>
          <a:p>
            <a:pPr marL="0" lvl="0" indent="0" algn="l" rtl="0">
              <a:spcBef>
                <a:spcPts val="0"/>
              </a:spcBef>
              <a:spcAft>
                <a:spcPts val="0"/>
              </a:spcAft>
              <a:buNone/>
            </a:pPr>
            <a:r>
              <a:rPr lang="en-GB" sz="1200"/>
              <a:t>Preparing for a career in police, para-military, and defense services requires a unique set of skills, knowledge, and physical fitness. Aspiring candidates need to meet certain eligibility criteria and undergo rigorous training to develop the necessary skills and capabilities.</a:t>
            </a:r>
            <a:endParaRPr sz="1200"/>
          </a:p>
          <a:p>
            <a:pPr marL="0" lvl="0" indent="0" algn="l" rtl="0">
              <a:spcBef>
                <a:spcPts val="0"/>
              </a:spcBef>
              <a:spcAft>
                <a:spcPts val="0"/>
              </a:spcAft>
              <a:buNone/>
            </a:pPr>
            <a:r>
              <a:rPr lang="en-GB" sz="1200"/>
              <a:t>Assisted preparation for a career in these services can involve several components, including:</a:t>
            </a:r>
            <a:endParaRPr sz="1200"/>
          </a:p>
          <a:p>
            <a:pPr marL="0" lvl="0" indent="0" algn="l" rtl="0">
              <a:spcBef>
                <a:spcPts val="0"/>
              </a:spcBef>
              <a:spcAft>
                <a:spcPts val="0"/>
              </a:spcAft>
              <a:buNone/>
            </a:pPr>
            <a:r>
              <a:rPr lang="en-GB" sz="1200"/>
              <a:t>Physical fitness training: Physical fitness is a critical aspect of preparing for a career in police, para-military, and defense services. Aspiring candidates need to meet certain physical standards, including strength, endurance, and agility. Assisted preparation can involve providing candidates with training programs that help them build their physical fitness and meet the necessary standards.</a:t>
            </a:r>
            <a:endParaRPr sz="1200"/>
          </a:p>
          <a:p>
            <a:pPr marL="0" lvl="0" indent="0" algn="l" rtl="0">
              <a:spcBef>
                <a:spcPts val="0"/>
              </a:spcBef>
              <a:spcAft>
                <a:spcPts val="0"/>
              </a:spcAft>
              <a:buNone/>
            </a:pPr>
            <a:r>
              <a:rPr lang="en-GB" sz="1200"/>
              <a:t>Written exam preparation: Candidates for police, para-military, and defense services need to pass a written exam that tests their knowledge of various subjects such as general knowledge, reasoning, mathematics, and current affairs. Assisted preparation can involve providing candidates with study materials, practice tests, and coaching to help them perform well on the exam.</a:t>
            </a:r>
            <a:endParaRPr sz="1200"/>
          </a:p>
          <a:p>
            <a:pPr marL="0" lvl="0" indent="0" algn="l" rtl="0">
              <a:spcBef>
                <a:spcPts val="0"/>
              </a:spcBef>
              <a:spcAft>
                <a:spcPts val="0"/>
              </a:spcAft>
              <a:buNone/>
            </a:pPr>
            <a:r>
              <a:rPr lang="en-GB" sz="1200"/>
              <a:t>Interview and personality development: After passing the written exam, candidates need to undergo a personal interview, group discussion, and other assessment tests to assess their personality, leadership, communication, and decision-making skills. Assisted preparation can involve providing candidates with coaching and training to develop these skills and perform well in the selection process.</a:t>
            </a:r>
            <a:endParaRPr sz="1200"/>
          </a:p>
          <a:p>
            <a:pPr marL="0" lvl="0" indent="0" algn="l" rtl="0">
              <a:spcBef>
                <a:spcPts val="0"/>
              </a:spcBef>
              <a:spcAft>
                <a:spcPts val="0"/>
              </a:spcAft>
              <a:buNone/>
            </a:pPr>
            <a:r>
              <a:rPr lang="en-GB" sz="1200"/>
              <a:t>Technical training: Candidates who successfully pass the selection process need to undergo technical training in areas such as weapons handling, tactical maneuvers, first aid, and disaster management. Assisted preparation can involve providing candidates with training programs that help them develop these skills and prepare them for their professional roles.</a:t>
            </a:r>
            <a:endParaRPr sz="1200"/>
          </a:p>
          <a:p>
            <a:pPr marL="0" lvl="0" indent="0" algn="l" rtl="0">
              <a:spcBef>
                <a:spcPts val="0"/>
              </a:spcBef>
              <a:spcAft>
                <a:spcPts val="0"/>
              </a:spcAft>
              <a:buNone/>
            </a:pPr>
            <a:r>
              <a:rPr lang="en-GB" sz="1200"/>
              <a:t>In summary, assisted preparation for a career in police, para-military, and defense services can involve providing candidates with physical fitness training, written exam preparation, interview and personality development, and technical training. By providing candidates with the necessary training and support, educational institutions and training providers can help aspiring candidates achieve their career goals and serve their country with distinction.</a:t>
            </a:r>
            <a:endParaRPr sz="1200"/>
          </a:p>
          <a:p>
            <a:pPr marL="0" lvl="0" indent="0" algn="l" rtl="0">
              <a:spcBef>
                <a:spcPts val="0"/>
              </a:spcBef>
              <a:spcAft>
                <a:spcPts val="0"/>
              </a:spcAft>
              <a:buNone/>
            </a:pPr>
            <a:r>
              <a:rPr lang="en-GB" sz="1200"/>
              <a:t>UTKARSH</a:t>
            </a:r>
            <a:endParaRPr sz="1200"/>
          </a:p>
          <a:p>
            <a:pPr marL="0" lvl="0" indent="0" algn="l" rtl="0">
              <a:spcBef>
                <a:spcPts val="0"/>
              </a:spcBef>
              <a:spcAft>
                <a:spcPts val="0"/>
              </a:spcAft>
              <a:buNone/>
            </a:pPr>
            <a:r>
              <a:rPr lang="en-GB" sz="1200"/>
              <a:t>Grooming individual unique capabilities for vocational training, skill development, and job-oriented certificate level training in various skills is an essential aspect of preparing individuals for successful careers. This involves identifying and nurturing the strengths and interests of individuals and providing them with the training and resources they need to develop their skills and pursue their career goals.</a:t>
            </a:r>
            <a:endParaRPr sz="1200"/>
          </a:p>
          <a:p>
            <a:pPr marL="0" lvl="0" indent="0" algn="l" rtl="0">
              <a:spcBef>
                <a:spcPts val="0"/>
              </a:spcBef>
              <a:spcAft>
                <a:spcPts val="0"/>
              </a:spcAft>
              <a:buNone/>
            </a:pPr>
            <a:r>
              <a:rPr lang="en-GB" sz="1200"/>
              <a:t>Vocational training programs focus on providing individuals with the specific skills and knowledge they need to succeed in a particular profession or trade. These programs can be customized to meet the needs of different individuals, based on their unique capabilities and career aspirations. By tailoring vocational training programs to the individual needs of learners, educators and trainers can help maximize the effectiveness of these programs.</a:t>
            </a:r>
            <a:endParaRPr sz="1200"/>
          </a:p>
          <a:p>
            <a:pPr marL="0" lvl="0" indent="0" algn="l" rtl="0">
              <a:spcBef>
                <a:spcPts val="0"/>
              </a:spcBef>
              <a:spcAft>
                <a:spcPts val="0"/>
              </a:spcAft>
              <a:buNone/>
            </a:pPr>
            <a:r>
              <a:rPr lang="en-GB" sz="1200"/>
              <a:t>Skill development programs focus on providing individuals with the general skills and competencies they need to succeed in the workplace, such as communication, problem-solving, and teamwork. These programs can help individuals build their confidence and develop the transferable skills that are valued by employers in a wide range of industries.</a:t>
            </a:r>
            <a:endParaRPr sz="1200"/>
          </a:p>
          <a:p>
            <a:pPr marL="0" lvl="0" indent="0" algn="l" rtl="0">
              <a:spcBef>
                <a:spcPts val="0"/>
              </a:spcBef>
              <a:spcAft>
                <a:spcPts val="0"/>
              </a:spcAft>
              <a:buNone/>
            </a:pPr>
            <a:r>
              <a:rPr lang="en-GB" sz="1200"/>
              <a:t>Job-oriented certificate level training programs provide individuals with the training and credentials they need to enter specific professions or industries. These programs typically focus on practical, hands-on training that prepares learners for the demands of the workplace. By earning a job-oriented certificate, individuals can demonstrate to employers that they have the specific skills and knowledge needed to succeed in a particular job or industry.</a:t>
            </a:r>
            <a:endParaRPr sz="1200"/>
          </a:p>
          <a:p>
            <a:pPr marL="0" lvl="0" indent="0" algn="l" rtl="0">
              <a:spcBef>
                <a:spcPts val="0"/>
              </a:spcBef>
              <a:spcAft>
                <a:spcPts val="0"/>
              </a:spcAft>
              <a:buNone/>
            </a:pPr>
            <a:r>
              <a:rPr lang="en-GB" sz="1200"/>
              <a:t>Overall, grooming individual unique capabilities for vocational training, skill development, and job-oriented certificate level training can help individuals maximize their potential and achieve their career goals. By providing learners with the training and resources they need to succeed, educational institutions and training providers can help build a skilled and capable workforce that drives economic growth and development.</a:t>
            </a:r>
            <a:endParaRPr sz="1200"/>
          </a:p>
          <a:p>
            <a:pPr marL="0" lvl="0" indent="0" algn="l" rtl="0">
              <a:spcBef>
                <a:spcPts val="0"/>
              </a:spcBef>
              <a:spcAft>
                <a:spcPts val="0"/>
              </a:spcAft>
              <a:buNone/>
            </a:pPr>
            <a:r>
              <a:rPr lang="en-GB" sz="1200"/>
              <a:t>UTKRISHT</a:t>
            </a:r>
            <a:endParaRPr sz="1200"/>
          </a:p>
          <a:p>
            <a:pPr marL="0" lvl="0" indent="0" algn="l" rtl="0">
              <a:spcBef>
                <a:spcPts val="0"/>
              </a:spcBef>
              <a:spcAft>
                <a:spcPts val="0"/>
              </a:spcAft>
              <a:buNone/>
            </a:pPr>
            <a:r>
              <a:rPr lang="en-GB" sz="1200"/>
              <a:t>Entrepreneurial training with legal and financial literacy is an important aspect of preparing individuals for successful careers as entrepreneurs. This type of training provides aspiring entrepreneurs with the knowledge and skills needed to navigate the legal and financial aspects of starting and running a business.</a:t>
            </a:r>
            <a:endParaRPr sz="1200"/>
          </a:p>
          <a:p>
            <a:pPr marL="0" lvl="0" indent="0" algn="l" rtl="0">
              <a:spcBef>
                <a:spcPts val="0"/>
              </a:spcBef>
              <a:spcAft>
                <a:spcPts val="0"/>
              </a:spcAft>
              <a:buNone/>
            </a:pPr>
            <a:r>
              <a:rPr lang="en-GB" sz="1200"/>
              <a:t>Legal literacy refers to an understanding of the legal framework that governs business activities. This includes knowledge of laws related to business formation, contracts, intellectual property, employment, and taxes. Entrepreneurs who are well-versed in these areas are better equipped to make informed decisions, avoid legal pitfalls, and protect their business interests.</a:t>
            </a:r>
            <a:endParaRPr sz="1200"/>
          </a:p>
          <a:p>
            <a:pPr marL="0" lvl="0" indent="0" algn="l" rtl="0">
              <a:spcBef>
                <a:spcPts val="0"/>
              </a:spcBef>
              <a:spcAft>
                <a:spcPts val="0"/>
              </a:spcAft>
              <a:buNone/>
            </a:pPr>
            <a:r>
              <a:rPr lang="en-GB" sz="1200"/>
              <a:t>Financial literacy, on the other hand, refers to an understanding of financial management and accounting principles. This includes knowledge of financial statements, budgeting, forecasting, cash flow management, and financial analysis. Entrepreneurs who are financially literate are better equipped to manage their business finances effectively, make informed investment decisions, and secure funding.</a:t>
            </a:r>
            <a:endParaRPr sz="1200"/>
          </a:p>
          <a:p>
            <a:pPr marL="0" lvl="0" indent="0" algn="l" rtl="0">
              <a:spcBef>
                <a:spcPts val="0"/>
              </a:spcBef>
              <a:spcAft>
                <a:spcPts val="0"/>
              </a:spcAft>
              <a:buNone/>
            </a:pPr>
            <a:r>
              <a:rPr lang="en-GB" sz="1200"/>
              <a:t>Entrepreneurial training programs that incorporate legal and financial literacy can provide aspiring entrepreneurs with the skills and knowledge they need to succeed in today's competitive business environment. These programs can include classroom instruction, case studies, workshops, and mentorship opportunities.</a:t>
            </a:r>
            <a:endParaRPr sz="1200"/>
          </a:p>
          <a:p>
            <a:pPr marL="0" lvl="0" indent="0" algn="l" rtl="0">
              <a:spcBef>
                <a:spcPts val="0"/>
              </a:spcBef>
              <a:spcAft>
                <a:spcPts val="0"/>
              </a:spcAft>
              <a:buNone/>
            </a:pPr>
            <a:r>
              <a:rPr lang="en-GB" sz="1200"/>
              <a:t>By incorporating legal and financial literacy into entrepreneurial training programs, educational institutions and organizations can help prepare entrepreneurs for the challenges they will face when starting and running a business. This can lead to more successful ventures, job creation, and economic growth in the community.</a:t>
            </a:r>
            <a:endParaRPr sz="1200"/>
          </a:p>
          <a:p>
            <a:pPr marL="0" lvl="0" indent="0" algn="l" rtl="0">
              <a:spcBef>
                <a:spcPts val="0"/>
              </a:spcBef>
              <a:spcAft>
                <a:spcPts val="0"/>
              </a:spcAft>
              <a:buNone/>
            </a:pPr>
            <a:r>
              <a:rPr lang="en-GB" sz="1200"/>
              <a:t>UDYOG</a:t>
            </a:r>
            <a:endParaRPr sz="1200"/>
          </a:p>
          <a:p>
            <a:pPr marL="0" lvl="0" indent="0" algn="l" rtl="0">
              <a:spcBef>
                <a:spcPts val="0"/>
              </a:spcBef>
              <a:spcAft>
                <a:spcPts val="0"/>
              </a:spcAft>
              <a:buNone/>
            </a:pPr>
            <a:r>
              <a:rPr lang="en-GB" sz="1200"/>
              <a:t>Alumnus: An alumnus (plural: alumni) refers to a person who has graduated from an educational institution, such as a college or university. Alumni are often viewed as a valuable resource by educational institutions because they can provide support in various forms, such as financial contributions, mentorship, and networking opportunities.</a:t>
            </a:r>
            <a:endParaRPr sz="1200"/>
          </a:p>
          <a:p>
            <a:pPr marL="0" lvl="0" indent="0" algn="l" rtl="0">
              <a:spcBef>
                <a:spcPts val="0"/>
              </a:spcBef>
              <a:spcAft>
                <a:spcPts val="0"/>
              </a:spcAft>
              <a:buNone/>
            </a:pPr>
            <a:r>
              <a:rPr lang="en-GB" sz="1200"/>
              <a:t>Placement: Placement refers to the process of finding employment for individuals who have completed their education or training. In the context of educational institutions, placement services are often offered to help students secure internships or jobs after graduation.</a:t>
            </a:r>
            <a:endParaRPr sz="1200"/>
          </a:p>
          <a:p>
            <a:pPr marL="0" lvl="0" indent="0" algn="l" rtl="0">
              <a:spcBef>
                <a:spcPts val="0"/>
              </a:spcBef>
              <a:spcAft>
                <a:spcPts val="0"/>
              </a:spcAft>
              <a:buNone/>
            </a:pPr>
            <a:r>
              <a:rPr lang="en-GB" sz="1200"/>
              <a:t>Entrepreneurship Development Activities: Entrepreneurship development activities refer to initiatives or programs designed to promote and support the growth of entrepreneurial ventures. These activities can include providing training and mentoring to aspiring entrepreneurs, offering access to funding and resources, and organizing networking events.</a:t>
            </a:r>
            <a:endParaRPr sz="1200"/>
          </a:p>
          <a:p>
            <a:pPr marL="0" lvl="0" indent="0" algn="l" rtl="0">
              <a:spcBef>
                <a:spcPts val="0"/>
              </a:spcBef>
              <a:spcAft>
                <a:spcPts val="0"/>
              </a:spcAft>
              <a:buNone/>
            </a:pPr>
            <a:r>
              <a:rPr lang="en-GB" sz="1200"/>
              <a:t>In the context of educational institutions, entrepreneurship development activities can be an important part of preparing students for successful careers as entrepreneurs or business leaders. By offering resources and support to students interested in starting their own ventures, educational institutions can help foster a culture of innovation and entrepreneurship. Additionally, by connecting students with successful alumni who have started their own businesses, institutions can provide valuable networking opportunities and role models for aspiring entrepreneurs.</a:t>
            </a:r>
            <a:endParaRPr sz="1200"/>
          </a:p>
          <a:p>
            <a:pPr marL="0" lvl="0" indent="0" algn="l" rtl="0">
              <a:spcBef>
                <a:spcPts val="0"/>
              </a:spcBef>
              <a:spcAft>
                <a:spcPts val="0"/>
              </a:spcAft>
              <a:buNone/>
            </a:pPr>
            <a:r>
              <a:rPr lang="en-GB" sz="1200"/>
              <a:t>Placement services can also be an important aspect of supporting entrepreneurship development. By helping students secure internships or jobs in relevant industries, educational institutions can provide them with valuable experience and connections that can be useful when starting a business. Additionally, by fostering relationships with employers and industry leaders, institutions can help create opportunities for students to connect with potential partners, investors, and customers.</a:t>
            </a:r>
            <a:endParaRPr sz="1800" b="1"/>
          </a:p>
          <a:p>
            <a:pPr marL="0" lvl="0" indent="0" algn="l" rtl="0">
              <a:spcBef>
                <a:spcPts val="0"/>
              </a:spcBef>
              <a:spcAft>
                <a:spcPts val="0"/>
              </a:spcAft>
              <a:buNone/>
            </a:pPr>
            <a:endParaRPr sz="1800" b="1"/>
          </a:p>
          <a:p>
            <a:pPr marL="0" lvl="0" indent="0" algn="l" rtl="0">
              <a:spcBef>
                <a:spcPts val="0"/>
              </a:spcBef>
              <a:spcAft>
                <a:spcPts val="0"/>
              </a:spcAft>
              <a:buNone/>
            </a:pPr>
            <a:r>
              <a:rPr lang="en-GB" sz="1800" b="1"/>
              <a:t>Entered text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I would like to add a few slides to show how we at KEDT have created a mechanism wherein Competency at each level is mapped with competencies at a lower level and it has been done to transmit requirements of the higher level teacher (Real Custometer) to the lower level teacher (Service Provider).</a:t>
            </a:r>
            <a:endParaRPr sz="1200"/>
          </a:p>
          <a:p>
            <a:pPr marL="0" lvl="0" indent="0" algn="l" rtl="0">
              <a:spcBef>
                <a:spcPts val="0"/>
              </a:spcBef>
              <a:spcAft>
                <a:spcPts val="0"/>
              </a:spcAft>
              <a:buNone/>
            </a:pPr>
            <a:r>
              <a:rPr lang="en-GB" sz="1200"/>
              <a:t>We at Karuna Employability Development Trust believe that Employability can only be improved through a Dynamic Mechanism in society which facilitates real time transmission of requirements of “Value Creators” in terms of “Knowledge &amp; Skills” to “Educators” employing a judicious mix of conceptual and contextual learning tools including and not limited to educational acceleration for students with gifted learning abilities.</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SLIDES_API11555307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SLIDES_API11555307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dirty="0"/>
              <a:t>UNMUKT </a:t>
            </a:r>
            <a:endParaRPr sz="1200"/>
          </a:p>
          <a:p>
            <a:pPr marL="0" lvl="0" indent="0" algn="l" rtl="0">
              <a:spcBef>
                <a:spcPts val="0"/>
              </a:spcBef>
              <a:spcAft>
                <a:spcPts val="0"/>
              </a:spcAft>
              <a:buNone/>
            </a:pPr>
            <a:r>
              <a:rPr lang="en-GB" sz="1200" dirty="0"/>
              <a:t>Development of critical thinking and conceptual understanding, Higher Secondary School, Classes 11 to 12, Age Group 16 – 18 Years followed by Higher Education and a Career in the Humanities and the Fine Arts.</a:t>
            </a:r>
            <a:endParaRPr sz="1200"/>
          </a:p>
          <a:p>
            <a:pPr marL="0" lvl="0" indent="0" algn="l" rtl="0">
              <a:spcBef>
                <a:spcPts val="0"/>
              </a:spcBef>
              <a:spcAft>
                <a:spcPts val="0"/>
              </a:spcAft>
              <a:buNone/>
            </a:pPr>
            <a:r>
              <a:rPr lang="en-GB" sz="1200" dirty="0"/>
              <a:t>Employability Factor Score (EFS)-6 is gauged at the end of Class 12, i.e., at age of 18 to find out how far the child is ready to be employed in College for further development of Knowledge and Skills for Higher Education and a Career in the Humanities and the Fine Arts.</a:t>
            </a:r>
            <a:endParaRPr sz="1200"/>
          </a:p>
          <a:p>
            <a:pPr marL="0" lvl="0" indent="0" algn="l" rtl="0">
              <a:spcBef>
                <a:spcPts val="0"/>
              </a:spcBef>
              <a:spcAft>
                <a:spcPts val="0"/>
              </a:spcAft>
              <a:buNone/>
            </a:pPr>
            <a:r>
              <a:rPr lang="en-GB" sz="1200" dirty="0"/>
              <a:t>EFS-6 is Employability Factor Score based on Learning Outcomes of Competencies envisioned by the National Education Policy (NEP) 2020 as well as Entrance examinations of various Universities and Institutions.</a:t>
            </a:r>
            <a:endParaRPr sz="1200"/>
          </a:p>
          <a:p>
            <a:pPr marL="0" lvl="0" indent="0" algn="l" rtl="0">
              <a:spcBef>
                <a:spcPts val="0"/>
              </a:spcBef>
              <a:spcAft>
                <a:spcPts val="0"/>
              </a:spcAft>
              <a:buNone/>
            </a:pPr>
            <a:r>
              <a:rPr lang="en-GB" sz="1200" dirty="0"/>
              <a:t>UDYAM </a:t>
            </a:r>
            <a:endParaRPr sz="1200"/>
          </a:p>
          <a:p>
            <a:pPr marL="0" lvl="0" indent="0" algn="l" rtl="0">
              <a:spcBef>
                <a:spcPts val="0"/>
              </a:spcBef>
              <a:spcAft>
                <a:spcPts val="0"/>
              </a:spcAft>
              <a:buNone/>
            </a:pPr>
            <a:r>
              <a:rPr lang="en-GB" sz="1200" dirty="0"/>
              <a:t>Development of critical thinking and conceptual understanding, Higher Secondary School, Classes 11 to 12, Age Group 16 – 18 Years followed by Higher Education and a Career in Commerce &amp; Social Sciences.</a:t>
            </a:r>
            <a:endParaRPr sz="1200"/>
          </a:p>
          <a:p>
            <a:pPr marL="0" lvl="0" indent="0" algn="l" rtl="0">
              <a:spcBef>
                <a:spcPts val="0"/>
              </a:spcBef>
              <a:spcAft>
                <a:spcPts val="0"/>
              </a:spcAft>
              <a:buNone/>
            </a:pPr>
            <a:r>
              <a:rPr lang="en-GB" sz="1200" dirty="0"/>
              <a:t>Employability Factor Score (EFS)-6 is gauged at the end of Class 12, i.e., at age of 18 to find out how far the child is ready to be employed in College for further development of Knowledge and Skills for Higher Education and a Career in Commerce &amp; Social Sciences.</a:t>
            </a:r>
            <a:endParaRPr sz="1200"/>
          </a:p>
          <a:p>
            <a:pPr marL="0" lvl="0" indent="0" algn="l" rtl="0">
              <a:spcBef>
                <a:spcPts val="0"/>
              </a:spcBef>
              <a:spcAft>
                <a:spcPts val="0"/>
              </a:spcAft>
              <a:buNone/>
            </a:pPr>
            <a:r>
              <a:rPr lang="en-GB" sz="1200" dirty="0"/>
              <a:t>EFS-6 is Employability Factor Score based on Learning Outcomes of Competencies envisioned by the National Education Policy (NEP) 2020 as well as Entrance examinations of various Universities and Institutions.</a:t>
            </a:r>
            <a:endParaRPr sz="1200"/>
          </a:p>
          <a:p>
            <a:pPr marL="0" lvl="0" indent="0" algn="l" rtl="0">
              <a:spcBef>
                <a:spcPts val="0"/>
              </a:spcBef>
              <a:spcAft>
                <a:spcPts val="0"/>
              </a:spcAft>
              <a:buNone/>
            </a:pPr>
            <a:r>
              <a:rPr lang="en-GB" sz="1200" dirty="0"/>
              <a:t>UDAYA </a:t>
            </a:r>
            <a:endParaRPr sz="1200"/>
          </a:p>
          <a:p>
            <a:pPr marL="0" lvl="0" indent="0" algn="l" rtl="0">
              <a:spcBef>
                <a:spcPts val="0"/>
              </a:spcBef>
              <a:spcAft>
                <a:spcPts val="0"/>
              </a:spcAft>
              <a:buNone/>
            </a:pPr>
            <a:r>
              <a:rPr lang="en-GB" sz="1200" dirty="0"/>
              <a:t>Development of critical thinking and conceptual understanding, Higher Secondary School, Classes 11 to 12, Age Group 16 – 18 Years followed by Higher Education and a Career in Science, Technology, Engineering &amp; Mathematics (STEM).</a:t>
            </a:r>
            <a:endParaRPr sz="1200"/>
          </a:p>
          <a:p>
            <a:pPr marL="0" lvl="0" indent="0" algn="l" rtl="0">
              <a:spcBef>
                <a:spcPts val="0"/>
              </a:spcBef>
              <a:spcAft>
                <a:spcPts val="0"/>
              </a:spcAft>
              <a:buNone/>
            </a:pPr>
            <a:r>
              <a:rPr lang="en-GB" sz="1200" dirty="0"/>
              <a:t>Employability Factor Score (EFS)-6 is gauged at the end of Class 12, i.e., at age of 18 to find out how far the child is ready to be employed in College for further development of Knowledge and Skills for Higher Education and a Career in Science, Technology, Engineering &amp; Mathematics (STEM).</a:t>
            </a:r>
            <a:endParaRPr sz="1200"/>
          </a:p>
          <a:p>
            <a:pPr marL="0" lvl="0" indent="0" algn="l" rtl="0">
              <a:spcBef>
                <a:spcPts val="0"/>
              </a:spcBef>
              <a:spcAft>
                <a:spcPts val="0"/>
              </a:spcAft>
              <a:buNone/>
            </a:pPr>
            <a:r>
              <a:rPr lang="en-GB" sz="1200" dirty="0"/>
              <a:t>EFS-6 is Employability Factor Score based on Learning Outcomes of Competencies envisioned by the National Education Policy (NEP) 2020 as well as Entrance examinations of various Universities and Institutions.</a:t>
            </a:r>
            <a:endParaRPr sz="1800" b="1"/>
          </a:p>
          <a:p>
            <a:pPr marL="0" lvl="0" indent="0" algn="l" rtl="0">
              <a:spcBef>
                <a:spcPts val="0"/>
              </a:spcBef>
              <a:spcAft>
                <a:spcPts val="0"/>
              </a:spcAft>
              <a:buNone/>
            </a:pPr>
            <a:endParaRPr sz="1800" b="1"/>
          </a:p>
          <a:p>
            <a:pPr marL="0" lvl="0" indent="0" algn="l" rtl="0">
              <a:spcBef>
                <a:spcPts val="0"/>
              </a:spcBef>
              <a:spcAft>
                <a:spcPts val="0"/>
              </a:spcAft>
              <a:buNone/>
            </a:pPr>
            <a:r>
              <a:rPr lang="en-GB" sz="1800" b="1" dirty="0"/>
              <a:t>Entered text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dirty="0"/>
              <a:t>URJA </a:t>
            </a:r>
            <a:endParaRPr sz="1200"/>
          </a:p>
          <a:p>
            <a:pPr marL="0" lvl="0" indent="0" algn="l" rtl="0">
              <a:spcBef>
                <a:spcPts val="0"/>
              </a:spcBef>
              <a:spcAft>
                <a:spcPts val="0"/>
              </a:spcAft>
              <a:buNone/>
            </a:pPr>
            <a:r>
              <a:rPr lang="en-GB" sz="1200" dirty="0"/>
              <a:t>Preparing for a career in police, </a:t>
            </a:r>
            <a:r>
              <a:rPr lang="en-GB" sz="1200" dirty="0" err="1"/>
              <a:t>para</a:t>
            </a:r>
            <a:r>
              <a:rPr lang="en-GB" sz="1200" dirty="0"/>
              <a:t>-military, and </a:t>
            </a:r>
            <a:r>
              <a:rPr lang="en-GB" sz="1200" dirty="0" err="1"/>
              <a:t>defense</a:t>
            </a:r>
            <a:r>
              <a:rPr lang="en-GB" sz="1200" dirty="0"/>
              <a:t> services requires a unique set of skills, knowledge, and physical fitness. Aspiring candidates need to meet certain eligibility criteria and undergo rigorous training to develop the necessary skills and capabilities.</a:t>
            </a:r>
            <a:endParaRPr sz="1200"/>
          </a:p>
          <a:p>
            <a:pPr marL="0" lvl="0" indent="0" algn="l" rtl="0">
              <a:spcBef>
                <a:spcPts val="0"/>
              </a:spcBef>
              <a:spcAft>
                <a:spcPts val="0"/>
              </a:spcAft>
              <a:buNone/>
            </a:pPr>
            <a:r>
              <a:rPr lang="en-GB" sz="1200" dirty="0"/>
              <a:t>Assisted preparation for a career in these services can involve several components, including:</a:t>
            </a:r>
            <a:endParaRPr sz="1200"/>
          </a:p>
          <a:p>
            <a:pPr marL="0" lvl="0" indent="0" algn="l" rtl="0">
              <a:spcBef>
                <a:spcPts val="0"/>
              </a:spcBef>
              <a:spcAft>
                <a:spcPts val="0"/>
              </a:spcAft>
              <a:buNone/>
            </a:pPr>
            <a:r>
              <a:rPr lang="en-GB" sz="1200" dirty="0"/>
              <a:t>Physical fitness training: Physical fitness is a critical aspect of preparing for a career in police, </a:t>
            </a:r>
            <a:r>
              <a:rPr lang="en-GB" sz="1200" dirty="0" err="1"/>
              <a:t>para</a:t>
            </a:r>
            <a:r>
              <a:rPr lang="en-GB" sz="1200" dirty="0"/>
              <a:t>-military, and </a:t>
            </a:r>
            <a:r>
              <a:rPr lang="en-GB" sz="1200" dirty="0" err="1"/>
              <a:t>defense</a:t>
            </a:r>
            <a:r>
              <a:rPr lang="en-GB" sz="1200" dirty="0"/>
              <a:t> services. Aspiring candidates need to meet certain physical standards, including strength, endurance, and agility. Assisted preparation can involve providing candidates with training programs that help them build their physical fitness and meet the necessary standards.</a:t>
            </a:r>
            <a:endParaRPr sz="1200"/>
          </a:p>
          <a:p>
            <a:pPr marL="0" lvl="0" indent="0" algn="l" rtl="0">
              <a:spcBef>
                <a:spcPts val="0"/>
              </a:spcBef>
              <a:spcAft>
                <a:spcPts val="0"/>
              </a:spcAft>
              <a:buNone/>
            </a:pPr>
            <a:r>
              <a:rPr lang="en-GB" sz="1200" dirty="0"/>
              <a:t>Written exam preparation: Candidates for police, </a:t>
            </a:r>
            <a:r>
              <a:rPr lang="en-GB" sz="1200" dirty="0" err="1"/>
              <a:t>para</a:t>
            </a:r>
            <a:r>
              <a:rPr lang="en-GB" sz="1200" dirty="0"/>
              <a:t>-military, and </a:t>
            </a:r>
            <a:r>
              <a:rPr lang="en-GB" sz="1200" dirty="0" err="1"/>
              <a:t>defense</a:t>
            </a:r>
            <a:r>
              <a:rPr lang="en-GB" sz="1200" dirty="0"/>
              <a:t> services need to pass a written exam that tests their knowledge of various subjects such as general knowledge, reasoning, mathematics, and current affairs. Assisted preparation can involve providing candidates with study materials, practice tests, and coaching to help them perform well on the exam.</a:t>
            </a:r>
            <a:endParaRPr sz="1200"/>
          </a:p>
          <a:p>
            <a:pPr marL="0" lvl="0" indent="0" algn="l" rtl="0">
              <a:spcBef>
                <a:spcPts val="0"/>
              </a:spcBef>
              <a:spcAft>
                <a:spcPts val="0"/>
              </a:spcAft>
              <a:buNone/>
            </a:pPr>
            <a:r>
              <a:rPr lang="en-GB" sz="1200" dirty="0"/>
              <a:t>Interview and personality development: After passing the written exam, candidates need to undergo a personal interview, group discussion, and other assessment tests to assess their personality, leadership, communication, and decision-making skills. Assisted preparation can involve providing candidates with coaching and training to develop these skills and perform well in the selection process.</a:t>
            </a:r>
            <a:endParaRPr sz="1200"/>
          </a:p>
          <a:p>
            <a:pPr marL="0" lvl="0" indent="0" algn="l" rtl="0">
              <a:spcBef>
                <a:spcPts val="0"/>
              </a:spcBef>
              <a:spcAft>
                <a:spcPts val="0"/>
              </a:spcAft>
              <a:buNone/>
            </a:pPr>
            <a:r>
              <a:rPr lang="en-GB" sz="1200" dirty="0"/>
              <a:t>Technical training: Candidates who successfully pass the selection process need to undergo technical training in areas such as weapons handling, tactical </a:t>
            </a:r>
            <a:r>
              <a:rPr lang="en-GB" sz="1200" dirty="0" err="1"/>
              <a:t>maneuvers</a:t>
            </a:r>
            <a:r>
              <a:rPr lang="en-GB" sz="1200" dirty="0"/>
              <a:t>, first aid, and disaster management. Assisted preparation can involve providing candidates with training programs that help them develop these skills and prepare them for their professional roles.</a:t>
            </a:r>
            <a:endParaRPr sz="1200"/>
          </a:p>
          <a:p>
            <a:pPr marL="0" lvl="0" indent="0" algn="l" rtl="0">
              <a:spcBef>
                <a:spcPts val="0"/>
              </a:spcBef>
              <a:spcAft>
                <a:spcPts val="0"/>
              </a:spcAft>
              <a:buNone/>
            </a:pPr>
            <a:r>
              <a:rPr lang="en-GB" sz="1200" dirty="0"/>
              <a:t>In summary, assisted preparation for a career in police, </a:t>
            </a:r>
            <a:r>
              <a:rPr lang="en-GB" sz="1200" dirty="0" err="1"/>
              <a:t>para</a:t>
            </a:r>
            <a:r>
              <a:rPr lang="en-GB" sz="1200" dirty="0"/>
              <a:t>-military, and </a:t>
            </a:r>
            <a:r>
              <a:rPr lang="en-GB" sz="1200" dirty="0" err="1"/>
              <a:t>defense</a:t>
            </a:r>
            <a:r>
              <a:rPr lang="en-GB" sz="1200" dirty="0"/>
              <a:t> services can involve providing candidates with physical fitness training, written exam preparation, interview and personality development, and technical training. By providing candidates with the necessary training and support, educational institutions and training providers can help aspiring candidates achieve their career goals and serve their country with distinction.</a:t>
            </a:r>
            <a:endParaRPr sz="1200"/>
          </a:p>
          <a:p>
            <a:pPr marL="0" lvl="0" indent="0" algn="l" rtl="0">
              <a:spcBef>
                <a:spcPts val="0"/>
              </a:spcBef>
              <a:spcAft>
                <a:spcPts val="0"/>
              </a:spcAft>
              <a:buNone/>
            </a:pPr>
            <a:r>
              <a:rPr lang="en-GB" sz="1200" dirty="0"/>
              <a:t>UTKARSH</a:t>
            </a:r>
            <a:endParaRPr sz="1200"/>
          </a:p>
          <a:p>
            <a:pPr marL="0" lvl="0" indent="0" algn="l" rtl="0">
              <a:spcBef>
                <a:spcPts val="0"/>
              </a:spcBef>
              <a:spcAft>
                <a:spcPts val="0"/>
              </a:spcAft>
              <a:buNone/>
            </a:pPr>
            <a:r>
              <a:rPr lang="en-GB" sz="1200" dirty="0"/>
              <a:t>Grooming individual unique capabilities for vocational training, skill development, and job-oriented certificate level training in various skills is an essential aspect of preparing individuals for successful careers. This involves identifying and nurturing the strengths and interests of individuals and providing them with the training and resources they need to develop their skills and pursue their career goals.</a:t>
            </a:r>
            <a:endParaRPr sz="1200"/>
          </a:p>
          <a:p>
            <a:pPr marL="0" lvl="0" indent="0" algn="l" rtl="0">
              <a:spcBef>
                <a:spcPts val="0"/>
              </a:spcBef>
              <a:spcAft>
                <a:spcPts val="0"/>
              </a:spcAft>
              <a:buNone/>
            </a:pPr>
            <a:r>
              <a:rPr lang="en-GB" sz="1200" dirty="0"/>
              <a:t>Vocational training programs focus on providing individuals with the specific skills and knowledge they need to succeed in a particular profession or trade. These programs can be customized to meet the needs of different individuals, based on their unique capabilities and career aspirations. By tailoring vocational training programs to the individual needs of learners, educators and trainers can help maximize the effectiveness of these programs.</a:t>
            </a:r>
            <a:endParaRPr sz="1200"/>
          </a:p>
          <a:p>
            <a:pPr marL="0" lvl="0" indent="0" algn="l" rtl="0">
              <a:spcBef>
                <a:spcPts val="0"/>
              </a:spcBef>
              <a:spcAft>
                <a:spcPts val="0"/>
              </a:spcAft>
              <a:buNone/>
            </a:pPr>
            <a:r>
              <a:rPr lang="en-GB" sz="1200" dirty="0"/>
              <a:t>Skill development programs focus on providing individuals with the general skills and competencies they need to succeed in the workplace, such as communication, problem-solving, and teamwork. These programs can help individuals build their confidence and develop the transferable skills that are valued by employers in a wide range of industries.</a:t>
            </a:r>
            <a:endParaRPr sz="1200"/>
          </a:p>
          <a:p>
            <a:pPr marL="0" lvl="0" indent="0" algn="l" rtl="0">
              <a:spcBef>
                <a:spcPts val="0"/>
              </a:spcBef>
              <a:spcAft>
                <a:spcPts val="0"/>
              </a:spcAft>
              <a:buNone/>
            </a:pPr>
            <a:r>
              <a:rPr lang="en-GB" sz="1200" dirty="0"/>
              <a:t>Job-oriented certificate level training programs provide individuals with the training and credentials they need to enter specific professions or industries. These programs typically focus on practical, hands-on training that prepares learners for the demands of the workplace. By earning a job-oriented certificate, individuals can demonstrate to employers that they have the specific skills and knowledge needed to succeed in a particular job or industry.</a:t>
            </a:r>
            <a:endParaRPr sz="1200"/>
          </a:p>
          <a:p>
            <a:pPr marL="0" lvl="0" indent="0" algn="l" rtl="0">
              <a:spcBef>
                <a:spcPts val="0"/>
              </a:spcBef>
              <a:spcAft>
                <a:spcPts val="0"/>
              </a:spcAft>
              <a:buNone/>
            </a:pPr>
            <a:r>
              <a:rPr lang="en-GB" sz="1200" dirty="0"/>
              <a:t>Overall, grooming individual unique capabilities for vocational training, skill development, and job-oriented certificate level training can help individuals maximize their potential and achieve their career goals. By providing learners with the training and resources they need to succeed, educational institutions and training providers can help build a skilled and capable workforce that drives economic growth and development.</a:t>
            </a:r>
            <a:endParaRPr sz="1200"/>
          </a:p>
          <a:p>
            <a:pPr marL="0" lvl="0" indent="0" algn="l" rtl="0">
              <a:spcBef>
                <a:spcPts val="0"/>
              </a:spcBef>
              <a:spcAft>
                <a:spcPts val="0"/>
              </a:spcAft>
              <a:buNone/>
            </a:pPr>
            <a:r>
              <a:rPr lang="en-GB" sz="1200" dirty="0"/>
              <a:t>UTKRISHT</a:t>
            </a:r>
            <a:endParaRPr sz="1200"/>
          </a:p>
          <a:p>
            <a:pPr marL="0" lvl="0" indent="0" algn="l" rtl="0">
              <a:spcBef>
                <a:spcPts val="0"/>
              </a:spcBef>
              <a:spcAft>
                <a:spcPts val="0"/>
              </a:spcAft>
              <a:buNone/>
            </a:pPr>
            <a:r>
              <a:rPr lang="en-GB" sz="1200" dirty="0"/>
              <a:t>Entrepreneurial training with legal and financial literacy is an important aspect of preparing individuals for successful careers as entrepreneurs. This type of training provides aspiring entrepreneurs with the knowledge and skills needed to navigate the legal and financial aspects of starting and running a business.</a:t>
            </a:r>
            <a:endParaRPr sz="1200"/>
          </a:p>
          <a:p>
            <a:pPr marL="0" lvl="0" indent="0" algn="l" rtl="0">
              <a:spcBef>
                <a:spcPts val="0"/>
              </a:spcBef>
              <a:spcAft>
                <a:spcPts val="0"/>
              </a:spcAft>
              <a:buNone/>
            </a:pPr>
            <a:r>
              <a:rPr lang="en-GB" sz="1200" dirty="0"/>
              <a:t>Legal literacy refers to an understanding of the legal framework that governs business activities. This includes knowledge of laws related to business formation, contracts, intellectual property, employment, and taxes. Entrepreneurs who are well-versed in these areas are better equipped to make informed decisions, avoid legal pitfalls, and protect their business interests.</a:t>
            </a:r>
            <a:endParaRPr sz="1200"/>
          </a:p>
          <a:p>
            <a:pPr marL="0" lvl="0" indent="0" algn="l" rtl="0">
              <a:spcBef>
                <a:spcPts val="0"/>
              </a:spcBef>
              <a:spcAft>
                <a:spcPts val="0"/>
              </a:spcAft>
              <a:buNone/>
            </a:pPr>
            <a:r>
              <a:rPr lang="en-GB" sz="1200" dirty="0"/>
              <a:t>Financial literacy, on the other hand, refers to an understanding of financial management and accounting principles. This includes knowledge of financial statements, budgeting, forecasting, cash flow management, and financial analysis. Entrepreneurs who are financially literate are better equipped to manage their business finances effectively, make informed investment decisions, and secure funding.</a:t>
            </a:r>
            <a:endParaRPr sz="1200"/>
          </a:p>
          <a:p>
            <a:pPr marL="0" lvl="0" indent="0" algn="l" rtl="0">
              <a:spcBef>
                <a:spcPts val="0"/>
              </a:spcBef>
              <a:spcAft>
                <a:spcPts val="0"/>
              </a:spcAft>
              <a:buNone/>
            </a:pPr>
            <a:r>
              <a:rPr lang="en-GB" sz="1200" dirty="0"/>
              <a:t>Entrepreneurial training programs that incorporate legal and financial literacy can provide aspiring entrepreneurs with the skills and knowledge they need to succeed in today's competitive business environment. These programs can include classroom instruction, case studies, workshops, and mentorship opportunities.</a:t>
            </a:r>
            <a:endParaRPr sz="1200"/>
          </a:p>
          <a:p>
            <a:pPr marL="0" lvl="0" indent="0" algn="l" rtl="0">
              <a:spcBef>
                <a:spcPts val="0"/>
              </a:spcBef>
              <a:spcAft>
                <a:spcPts val="0"/>
              </a:spcAft>
              <a:buNone/>
            </a:pPr>
            <a:r>
              <a:rPr lang="en-GB" sz="1200" dirty="0"/>
              <a:t>By incorporating legal and financial literacy into entrepreneurial training programs, educational institutions and organizations can help prepare entrepreneurs for the challenges they will face when starting and running a business. This can lead to more successful ventures, job creation, and economic growth in the community.</a:t>
            </a:r>
            <a:endParaRPr sz="1200"/>
          </a:p>
          <a:p>
            <a:pPr marL="0" lvl="0" indent="0" algn="l" rtl="0">
              <a:spcBef>
                <a:spcPts val="0"/>
              </a:spcBef>
              <a:spcAft>
                <a:spcPts val="0"/>
              </a:spcAft>
              <a:buNone/>
            </a:pPr>
            <a:r>
              <a:rPr lang="en-GB" sz="1200" dirty="0"/>
              <a:t>UDYOG</a:t>
            </a:r>
            <a:endParaRPr sz="1200"/>
          </a:p>
          <a:p>
            <a:pPr marL="0" lvl="0" indent="0" algn="l" rtl="0">
              <a:spcBef>
                <a:spcPts val="0"/>
              </a:spcBef>
              <a:spcAft>
                <a:spcPts val="0"/>
              </a:spcAft>
              <a:buNone/>
            </a:pPr>
            <a:r>
              <a:rPr lang="en-GB" sz="1200" dirty="0"/>
              <a:t>Alumnus: An alumnus (plural: alumni) refers to a person who has graduated from an educational institution, such as a college or university. Alumni are often viewed as a valuable resource by educational institutions because they can provide support in various forms, such as financial contributions, mentorship, and networking opportunities.</a:t>
            </a:r>
            <a:endParaRPr sz="1200"/>
          </a:p>
          <a:p>
            <a:pPr marL="0" lvl="0" indent="0" algn="l" rtl="0">
              <a:spcBef>
                <a:spcPts val="0"/>
              </a:spcBef>
              <a:spcAft>
                <a:spcPts val="0"/>
              </a:spcAft>
              <a:buNone/>
            </a:pPr>
            <a:r>
              <a:rPr lang="en-GB" sz="1200" dirty="0"/>
              <a:t>Placement: Placement refers to the process of finding employment for individuals who have completed their education or training. In the context of educational institutions, placement services are often offered to help students secure internships or jobs after graduation.</a:t>
            </a:r>
            <a:endParaRPr sz="1200"/>
          </a:p>
          <a:p>
            <a:pPr marL="0" lvl="0" indent="0" algn="l" rtl="0">
              <a:spcBef>
                <a:spcPts val="0"/>
              </a:spcBef>
              <a:spcAft>
                <a:spcPts val="0"/>
              </a:spcAft>
              <a:buNone/>
            </a:pPr>
            <a:r>
              <a:rPr lang="en-GB" sz="1200" dirty="0"/>
              <a:t>Entrepreneurship Development Activities: Entrepreneurship development activities refer to initiatives or programs designed to promote and support the growth of entrepreneurial ventures. These activities can include providing training and mentoring to aspiring entrepreneurs, offering access to funding and resources, and organizing networking events.</a:t>
            </a:r>
            <a:endParaRPr sz="1200"/>
          </a:p>
          <a:p>
            <a:pPr marL="0" lvl="0" indent="0" algn="l" rtl="0">
              <a:spcBef>
                <a:spcPts val="0"/>
              </a:spcBef>
              <a:spcAft>
                <a:spcPts val="0"/>
              </a:spcAft>
              <a:buNone/>
            </a:pPr>
            <a:r>
              <a:rPr lang="en-GB" sz="1200" dirty="0"/>
              <a:t>In the context of educational institutions, entrepreneurship development activities can be an important part of preparing students for successful careers as entrepreneurs or business leaders. By offering resources and support to students interested in starting their own ventures, educational institutions can help foster a culture of innovation and entrepreneurship. Additionally, by connecting students with successful alumni who have started their own businesses, institutions can provide valuable networking opportunities and role models for aspiring entrepreneurs.</a:t>
            </a:r>
            <a:endParaRPr sz="1200"/>
          </a:p>
          <a:p>
            <a:pPr marL="0" lvl="0" indent="0" algn="l" rtl="0">
              <a:spcBef>
                <a:spcPts val="0"/>
              </a:spcBef>
              <a:spcAft>
                <a:spcPts val="0"/>
              </a:spcAft>
              <a:buNone/>
            </a:pPr>
            <a:r>
              <a:rPr lang="en-GB" sz="1200" dirty="0"/>
              <a:t>Placement services can also be an important aspect of supporting entrepreneurship development. By helping students secure internships or jobs in relevant industries, educational institutions can provide them with valuable experience and connections that can be useful when starting a business. Additionally, by fostering relationships with employers and industry leaders, institutions can help create opportunities for students to connect with potential partners, investors, and customers.</a:t>
            </a:r>
            <a:endParaRPr sz="1800" b="1"/>
          </a:p>
          <a:p>
            <a:pPr marL="0" lvl="0" indent="0" algn="l" rtl="0">
              <a:spcBef>
                <a:spcPts val="0"/>
              </a:spcBef>
              <a:spcAft>
                <a:spcPts val="0"/>
              </a:spcAft>
              <a:buNone/>
            </a:pPr>
            <a:endParaRPr sz="1800" b="1"/>
          </a:p>
          <a:p>
            <a:pPr marL="0" lvl="0" indent="0" algn="l" rtl="0">
              <a:spcBef>
                <a:spcPts val="0"/>
              </a:spcBef>
              <a:spcAft>
                <a:spcPts val="0"/>
              </a:spcAft>
              <a:buNone/>
            </a:pPr>
            <a:r>
              <a:rPr lang="en-GB" sz="1800" b="1" dirty="0"/>
              <a:t>Entered text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dirty="0"/>
              <a:t>I would like to add a few slides to show how we at KEDT have created a mechanism wherein Competency at each level is mapped with competencies at a lower level and it has been done to transmit requirements of the higher level teacher (Real </a:t>
            </a:r>
            <a:r>
              <a:rPr lang="en-GB" sz="1200" dirty="0" err="1"/>
              <a:t>Custometer</a:t>
            </a:r>
            <a:r>
              <a:rPr lang="en-GB" sz="1200" dirty="0"/>
              <a:t>) to the lower level teacher (Service Provider).</a:t>
            </a:r>
            <a:endParaRPr sz="1200"/>
          </a:p>
          <a:p>
            <a:pPr marL="0" lvl="0" indent="0" algn="l" rtl="0">
              <a:spcBef>
                <a:spcPts val="0"/>
              </a:spcBef>
              <a:spcAft>
                <a:spcPts val="0"/>
              </a:spcAft>
              <a:buNone/>
            </a:pPr>
            <a:r>
              <a:rPr lang="en-GB" sz="1200" dirty="0"/>
              <a:t>We at Karuna Employability Development Trust believe that Employability can only be improved through a Dynamic Mechanism in society which facilitates real time transmission of requirements of “Value Creators” in terms of “Knowledge &amp; Skills” to “Educators” employing a judicious mix of conceptual and contextual learning tools including and not limited to educational acceleration for students with gifted learning abilities.</a:t>
            </a: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SLIDES_API126584009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SLIDES_API126584009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SLIDES_API126584009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SLIDES_API126584009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SLIDES_API126584009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SLIDES_API126584009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SLIDES_API126584009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SLIDES_API126584009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SLIDES_API126584009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SLIDES_API126584009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A_Introduction_Slide_1"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632175" y="920625"/>
            <a:ext cx="7679700" cy="7269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56" name="Google Shape;56;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57" name="Google Shape;57;p14"/>
          <p:cNvSpPr txBox="1">
            <a:spLocks noGrp="1"/>
          </p:cNvSpPr>
          <p:nvPr>
            <p:ph type="body" idx="1"/>
          </p:nvPr>
        </p:nvSpPr>
        <p:spPr>
          <a:xfrm>
            <a:off x="632175" y="1717350"/>
            <a:ext cx="5520900" cy="2652300"/>
          </a:xfrm>
          <a:prstGeom prst="rect">
            <a:avLst/>
          </a:prstGeom>
        </p:spPr>
        <p:txBody>
          <a:bodyPr spcFirstLastPara="1" wrap="square" lIns="91425" tIns="91425" rIns="91425" bIns="91425" anchor="t" anchorCtr="0">
            <a:spAutoFit/>
          </a:bodyPr>
          <a:lstStyle>
            <a:lvl1pPr marL="457200" lvl="0" indent="-311150">
              <a:spcBef>
                <a:spcPts val="0"/>
              </a:spcBef>
              <a:spcAft>
                <a:spcPts val="0"/>
              </a:spcAft>
              <a:buSzPts val="1300"/>
              <a:buChar char="●"/>
              <a:defRPr sz="13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pic>
        <p:nvPicPr>
          <p:cNvPr id="58" name="Google Shape;58;p14"/>
          <p:cNvPicPr preferRelativeResize="0"/>
          <p:nvPr/>
        </p:nvPicPr>
        <p:blipFill>
          <a:blip r:embed="rId2">
            <a:alphaModFix/>
          </a:blip>
          <a:stretch>
            <a:fillRect/>
          </a:stretch>
        </p:blipFill>
        <p:spPr>
          <a:xfrm rot="5400000">
            <a:off x="727196" y="475900"/>
            <a:ext cx="374904" cy="374904"/>
          </a:xfrm>
          <a:prstGeom prst="rect">
            <a:avLst/>
          </a:prstGeom>
          <a:noFill/>
          <a:ln>
            <a:noFill/>
          </a:ln>
        </p:spPr>
      </p:pic>
      <p:pic>
        <p:nvPicPr>
          <p:cNvPr id="59" name="Google Shape;59;p14"/>
          <p:cNvPicPr preferRelativeResize="0"/>
          <p:nvPr/>
        </p:nvPicPr>
        <p:blipFill rotWithShape="1">
          <a:blip r:embed="rId3">
            <a:alphaModFix/>
          </a:blip>
          <a:srcRect l="7871" r="4470"/>
          <a:stretch/>
        </p:blipFill>
        <p:spPr>
          <a:xfrm rot="5399995">
            <a:off x="5161977" y="1270987"/>
            <a:ext cx="5149824" cy="2601527"/>
          </a:xfrm>
          <a:prstGeom prst="rect">
            <a:avLst/>
          </a:prstGeom>
          <a:noFill/>
          <a:ln>
            <a:noFill/>
          </a:ln>
        </p:spPr>
      </p:pic>
    </p:spTree>
  </p:cSld>
  <p:clrMapOvr>
    <a:masterClrMapping/>
  </p:clrMapOvr>
  <p:extLst>
    <p:ext uri="{DCECCB84-F9BA-43D5-87BE-67443E8EF086}">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E46962"/>
          </p15:clr>
        </p15:guide>
        <p15:guide id="2" pos="2880">
          <p15:clr>
            <a:srgbClr val="E46962"/>
          </p15:clr>
        </p15:guide>
        <p15:guide id="3" pos="398">
          <p15:clr>
            <a:srgbClr val="E46962"/>
          </p15:clr>
        </p15:guide>
        <p15:guide id="4" orient="horz" pos="628">
          <p15:clr>
            <a:srgbClr val="E46962"/>
          </p15:clr>
        </p15:guide>
        <p15:guide id="5" pos="5362">
          <p15:clr>
            <a:srgbClr val="E46962"/>
          </p15:clr>
        </p15:guide>
        <p15:guide id="6" pos="458">
          <p15:clr>
            <a:srgbClr val="E46962"/>
          </p15:clr>
        </p15:guide>
        <p15:guide id="7" orient="horz" pos="1082">
          <p15:clr>
            <a:srgbClr val="E46962"/>
          </p15:clr>
        </p15:guide>
        <p15:guide id="8" orient="horz" pos="903">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A_Title_Body_1">
  <p:cSld name="TITLE_1">
    <p:spTree>
      <p:nvGrpSpPr>
        <p:cNvPr id="1" name="Shape 60"/>
        <p:cNvGrpSpPr/>
        <p:nvPr/>
      </p:nvGrpSpPr>
      <p:grpSpPr>
        <a:xfrm>
          <a:off x="0" y="0"/>
          <a:ext cx="0" cy="0"/>
          <a:chOff x="0" y="0"/>
          <a:chExt cx="0" cy="0"/>
        </a:xfrm>
      </p:grpSpPr>
      <p:sp>
        <p:nvSpPr>
          <p:cNvPr id="61" name="Google Shape;6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pic>
        <p:nvPicPr>
          <p:cNvPr id="62" name="Google Shape;62;p15"/>
          <p:cNvPicPr preferRelativeResize="0"/>
          <p:nvPr/>
        </p:nvPicPr>
        <p:blipFill>
          <a:blip r:embed="rId2">
            <a:alphaModFix/>
          </a:blip>
          <a:stretch>
            <a:fillRect/>
          </a:stretch>
        </p:blipFill>
        <p:spPr>
          <a:xfrm>
            <a:off x="5899075" y="1913100"/>
            <a:ext cx="3244926" cy="3230399"/>
          </a:xfrm>
          <a:prstGeom prst="rect">
            <a:avLst/>
          </a:prstGeom>
          <a:noFill/>
          <a:ln>
            <a:noFill/>
          </a:ln>
        </p:spPr>
      </p:pic>
      <p:sp>
        <p:nvSpPr>
          <p:cNvPr id="63" name="Google Shape;63;p15"/>
          <p:cNvSpPr>
            <a:spLocks noGrp="1"/>
          </p:cNvSpPr>
          <p:nvPr>
            <p:ph type="pic" idx="2"/>
          </p:nvPr>
        </p:nvSpPr>
        <p:spPr>
          <a:xfrm>
            <a:off x="5843075" y="632300"/>
            <a:ext cx="2615100" cy="3918900"/>
          </a:xfrm>
          <a:prstGeom prst="roundRect">
            <a:avLst>
              <a:gd name="adj" fmla="val 16667"/>
            </a:avLst>
          </a:prstGeom>
          <a:noFill/>
          <a:ln>
            <a:noFill/>
          </a:ln>
        </p:spPr>
      </p:sp>
      <p:sp>
        <p:nvSpPr>
          <p:cNvPr id="64" name="Google Shape;64;p15"/>
          <p:cNvSpPr txBox="1">
            <a:spLocks noGrp="1"/>
          </p:cNvSpPr>
          <p:nvPr>
            <p:ph type="title"/>
          </p:nvPr>
        </p:nvSpPr>
        <p:spPr>
          <a:xfrm>
            <a:off x="632175" y="920625"/>
            <a:ext cx="5046000" cy="7269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pic>
        <p:nvPicPr>
          <p:cNvPr id="65" name="Google Shape;65;p15"/>
          <p:cNvPicPr preferRelativeResize="0"/>
          <p:nvPr/>
        </p:nvPicPr>
        <p:blipFill>
          <a:blip r:embed="rId3">
            <a:alphaModFix/>
          </a:blip>
          <a:stretch>
            <a:fillRect/>
          </a:stretch>
        </p:blipFill>
        <p:spPr>
          <a:xfrm rot="5400000">
            <a:off x="727196" y="475900"/>
            <a:ext cx="374904" cy="374904"/>
          </a:xfrm>
          <a:prstGeom prst="rect">
            <a:avLst/>
          </a:prstGeom>
          <a:noFill/>
          <a:ln>
            <a:noFill/>
          </a:ln>
        </p:spPr>
      </p:pic>
      <p:sp>
        <p:nvSpPr>
          <p:cNvPr id="66" name="Google Shape;66;p15"/>
          <p:cNvSpPr txBox="1">
            <a:spLocks noGrp="1"/>
          </p:cNvSpPr>
          <p:nvPr>
            <p:ph type="subTitle" idx="1"/>
          </p:nvPr>
        </p:nvSpPr>
        <p:spPr>
          <a:xfrm>
            <a:off x="642700" y="1723725"/>
            <a:ext cx="3763800" cy="28275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p:extLst>
    <p:ext uri="{DCECCB84-F9BA-43D5-87BE-67443E8EF086}">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E46962"/>
          </p15:clr>
        </p15:guide>
        <p15:guide id="2" pos="2880">
          <p15:clr>
            <a:srgbClr val="E46962"/>
          </p15:clr>
        </p15:guide>
        <p15:guide id="3" pos="405">
          <p15:clr>
            <a:srgbClr val="E46962"/>
          </p15:clr>
        </p15:guide>
        <p15:guide id="4" orient="horz" pos="628">
          <p15:clr>
            <a:srgbClr val="E46962"/>
          </p15:clr>
        </p15:guide>
        <p15:guide id="5" pos="5328">
          <p15:clr>
            <a:srgbClr val="E46962"/>
          </p15:clr>
        </p15:guide>
        <p15:guide id="6" orient="horz" pos="891">
          <p15:clr>
            <a:srgbClr val="E46962"/>
          </p15:clr>
        </p15:guide>
        <p15:guide id="7" orient="horz" pos="1086">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A_Title_Body_1_no_image">
  <p:cSld name="TITLE_1_2">
    <p:spTree>
      <p:nvGrpSpPr>
        <p:cNvPr id="1" name="Shape 67"/>
        <p:cNvGrpSpPr/>
        <p:nvPr/>
      </p:nvGrpSpPr>
      <p:grpSpPr>
        <a:xfrm>
          <a:off x="0" y="0"/>
          <a:ext cx="0" cy="0"/>
          <a:chOff x="0" y="0"/>
          <a:chExt cx="0" cy="0"/>
        </a:xfrm>
      </p:grpSpPr>
      <p:sp>
        <p:nvSpPr>
          <p:cNvPr id="68" name="Google Shape;6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pic>
        <p:nvPicPr>
          <p:cNvPr id="69" name="Google Shape;69;p16"/>
          <p:cNvPicPr preferRelativeResize="0"/>
          <p:nvPr/>
        </p:nvPicPr>
        <p:blipFill>
          <a:blip r:embed="rId2">
            <a:alphaModFix/>
          </a:blip>
          <a:stretch>
            <a:fillRect/>
          </a:stretch>
        </p:blipFill>
        <p:spPr>
          <a:xfrm>
            <a:off x="6477450" y="2488875"/>
            <a:ext cx="2666551" cy="2654624"/>
          </a:xfrm>
          <a:prstGeom prst="rect">
            <a:avLst/>
          </a:prstGeom>
          <a:noFill/>
          <a:ln>
            <a:noFill/>
          </a:ln>
        </p:spPr>
      </p:pic>
      <p:sp>
        <p:nvSpPr>
          <p:cNvPr id="70" name="Google Shape;70;p16"/>
          <p:cNvSpPr txBox="1">
            <a:spLocks noGrp="1"/>
          </p:cNvSpPr>
          <p:nvPr>
            <p:ph type="title"/>
          </p:nvPr>
        </p:nvSpPr>
        <p:spPr>
          <a:xfrm>
            <a:off x="632175" y="920625"/>
            <a:ext cx="6485100" cy="7269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pic>
        <p:nvPicPr>
          <p:cNvPr id="71" name="Google Shape;71;p16"/>
          <p:cNvPicPr preferRelativeResize="0"/>
          <p:nvPr/>
        </p:nvPicPr>
        <p:blipFill>
          <a:blip r:embed="rId3">
            <a:alphaModFix/>
          </a:blip>
          <a:stretch>
            <a:fillRect/>
          </a:stretch>
        </p:blipFill>
        <p:spPr>
          <a:xfrm rot="5400000">
            <a:off x="727196" y="475900"/>
            <a:ext cx="374904" cy="374904"/>
          </a:xfrm>
          <a:prstGeom prst="rect">
            <a:avLst/>
          </a:prstGeom>
          <a:noFill/>
          <a:ln>
            <a:noFill/>
          </a:ln>
        </p:spPr>
      </p:pic>
      <p:sp>
        <p:nvSpPr>
          <p:cNvPr id="72" name="Google Shape;72;p16"/>
          <p:cNvSpPr txBox="1">
            <a:spLocks noGrp="1"/>
          </p:cNvSpPr>
          <p:nvPr>
            <p:ph type="subTitle" idx="1"/>
          </p:nvPr>
        </p:nvSpPr>
        <p:spPr>
          <a:xfrm>
            <a:off x="642700" y="1589400"/>
            <a:ext cx="6474600" cy="30309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p:extLst>
    <p:ext uri="{DCECCB84-F9BA-43D5-87BE-67443E8EF086}">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E46962"/>
          </p15:clr>
        </p15:guide>
        <p15:guide id="2" pos="2880">
          <p15:clr>
            <a:srgbClr val="E46962"/>
          </p15:clr>
        </p15:guide>
        <p15:guide id="3" pos="405">
          <p15:clr>
            <a:srgbClr val="E46962"/>
          </p15:clr>
        </p15:guide>
        <p15:guide id="4" orient="horz" pos="628">
          <p15:clr>
            <a:srgbClr val="E46962"/>
          </p15:clr>
        </p15:guide>
        <p15:guide id="5" pos="5328">
          <p15:clr>
            <a:srgbClr val="E46962"/>
          </p15:clr>
        </p15:guide>
        <p15:guide id="6" orient="horz" pos="891">
          <p15:clr>
            <a:srgbClr val="E46962"/>
          </p15:clr>
        </p15:guide>
        <p15:guide id="7" orient="horz" pos="1086">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A_Title_Body_3">
  <p:cSld name="TITLE_1_1_1">
    <p:spTree>
      <p:nvGrpSpPr>
        <p:cNvPr id="1" name="Shape 113"/>
        <p:cNvGrpSpPr/>
        <p:nvPr/>
      </p:nvGrpSpPr>
      <p:grpSpPr>
        <a:xfrm>
          <a:off x="0" y="0"/>
          <a:ext cx="0" cy="0"/>
          <a:chOff x="0" y="0"/>
          <a:chExt cx="0" cy="0"/>
        </a:xfrm>
      </p:grpSpPr>
      <p:sp>
        <p:nvSpPr>
          <p:cNvPr id="114" name="Google Shape;11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115" name="Google Shape;115;p21"/>
          <p:cNvSpPr txBox="1">
            <a:spLocks noGrp="1"/>
          </p:cNvSpPr>
          <p:nvPr>
            <p:ph type="subTitle" idx="1"/>
          </p:nvPr>
        </p:nvSpPr>
        <p:spPr>
          <a:xfrm>
            <a:off x="383075" y="1908900"/>
            <a:ext cx="2469000" cy="4074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2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16" name="Google Shape;116;p21"/>
          <p:cNvSpPr txBox="1">
            <a:spLocks noGrp="1"/>
          </p:cNvSpPr>
          <p:nvPr>
            <p:ph type="subTitle" idx="2"/>
          </p:nvPr>
        </p:nvSpPr>
        <p:spPr>
          <a:xfrm>
            <a:off x="3284763" y="1908900"/>
            <a:ext cx="2469000" cy="3951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2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pic>
        <p:nvPicPr>
          <p:cNvPr id="117" name="Google Shape;117;p21"/>
          <p:cNvPicPr preferRelativeResize="0"/>
          <p:nvPr/>
        </p:nvPicPr>
        <p:blipFill rotWithShape="1">
          <a:blip r:embed="rId2">
            <a:alphaModFix/>
          </a:blip>
          <a:srcRect r="49205" b="13464"/>
          <a:stretch/>
        </p:blipFill>
        <p:spPr>
          <a:xfrm flipH="1">
            <a:off x="8025" y="3162568"/>
            <a:ext cx="1168200" cy="1980900"/>
          </a:xfrm>
          <a:prstGeom prst="rect">
            <a:avLst/>
          </a:prstGeom>
          <a:noFill/>
          <a:ln>
            <a:noFill/>
          </a:ln>
        </p:spPr>
      </p:pic>
      <p:sp>
        <p:nvSpPr>
          <p:cNvPr id="118" name="Google Shape;118;p21"/>
          <p:cNvSpPr txBox="1">
            <a:spLocks noGrp="1"/>
          </p:cNvSpPr>
          <p:nvPr>
            <p:ph type="title"/>
          </p:nvPr>
        </p:nvSpPr>
        <p:spPr>
          <a:xfrm>
            <a:off x="383075" y="1011550"/>
            <a:ext cx="7753500" cy="636000"/>
          </a:xfrm>
          <a:prstGeom prst="rect">
            <a:avLst/>
          </a:prstGeom>
        </p:spPr>
        <p:txBody>
          <a:bodyPr spcFirstLastPara="1" wrap="square" lIns="91425" tIns="91425" rIns="91425" bIns="91425" anchor="ctr" anchorCtr="0">
            <a:spAutoFit/>
          </a:bodyPr>
          <a:lstStyle>
            <a:lvl1pPr lvl="0">
              <a:spcBef>
                <a:spcPts val="0"/>
              </a:spcBef>
              <a:spcAft>
                <a:spcPts val="0"/>
              </a:spcAft>
              <a:buSzPts val="2400"/>
              <a:buNone/>
              <a:defRPr sz="24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119" name="Google Shape;119;p21"/>
          <p:cNvSpPr txBox="1">
            <a:spLocks noGrp="1"/>
          </p:cNvSpPr>
          <p:nvPr>
            <p:ph type="subTitle" idx="3"/>
          </p:nvPr>
        </p:nvSpPr>
        <p:spPr>
          <a:xfrm>
            <a:off x="6186450" y="1908900"/>
            <a:ext cx="2469000" cy="3951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2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pic>
        <p:nvPicPr>
          <p:cNvPr id="120" name="Google Shape;120;p21"/>
          <p:cNvPicPr preferRelativeResize="0"/>
          <p:nvPr/>
        </p:nvPicPr>
        <p:blipFill>
          <a:blip r:embed="rId3">
            <a:alphaModFix/>
          </a:blip>
          <a:stretch>
            <a:fillRect/>
          </a:stretch>
        </p:blipFill>
        <p:spPr>
          <a:xfrm rot="5400000">
            <a:off x="467571" y="475900"/>
            <a:ext cx="374904" cy="374904"/>
          </a:xfrm>
          <a:prstGeom prst="rect">
            <a:avLst/>
          </a:prstGeom>
          <a:noFill/>
          <a:ln>
            <a:noFill/>
          </a:ln>
        </p:spPr>
      </p:pic>
    </p:spTree>
  </p:cSld>
  <p:clrMapOvr>
    <a:masterClrMapping/>
  </p:clrMapOvr>
  <p:extLst>
    <p:ext uri="{DCECCB84-F9BA-43D5-87BE-67443E8EF086}">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E46962"/>
          </p15:clr>
        </p15:guide>
        <p15:guide id="2" pos="2880">
          <p15:clr>
            <a:srgbClr val="E46962"/>
          </p15:clr>
        </p15:guide>
        <p15:guide id="3" orient="horz" pos="628">
          <p15:clr>
            <a:srgbClr val="E46962"/>
          </p15:clr>
        </p15:guide>
        <p15:guide id="4" pos="5328">
          <p15:clr>
            <a:srgbClr val="E46962"/>
          </p15:clr>
        </p15:guide>
        <p15:guide id="5" pos="288">
          <p15:clr>
            <a:srgbClr val="E46962"/>
          </p15:clr>
        </p15:guide>
        <p15:guide id="6" pos="1758">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ints 4_2">
  <p:cSld name="CUSTOM_2">
    <p:spTree>
      <p:nvGrpSpPr>
        <p:cNvPr id="1" name="Shape 151"/>
        <p:cNvGrpSpPr/>
        <p:nvPr/>
      </p:nvGrpSpPr>
      <p:grpSpPr>
        <a:xfrm>
          <a:off x="0" y="0"/>
          <a:ext cx="0" cy="0"/>
          <a:chOff x="0" y="0"/>
          <a:chExt cx="0" cy="0"/>
        </a:xfrm>
      </p:grpSpPr>
      <p:sp>
        <p:nvSpPr>
          <p:cNvPr id="152" name="Google Shape;152;p26"/>
          <p:cNvSpPr/>
          <p:nvPr/>
        </p:nvSpPr>
        <p:spPr>
          <a:xfrm>
            <a:off x="3734770" y="1278900"/>
            <a:ext cx="1658390" cy="1638576"/>
          </a:xfrm>
          <a:custGeom>
            <a:avLst/>
            <a:gdLst/>
            <a:ahLst/>
            <a:cxnLst/>
            <a:rect l="l" t="t" r="r" b="b"/>
            <a:pathLst>
              <a:path w="21429" h="20851" extrusionOk="0">
                <a:moveTo>
                  <a:pt x="1" y="10736"/>
                </a:moveTo>
                <a:cubicBezTo>
                  <a:pt x="-74" y="5791"/>
                  <a:pt x="3035" y="2106"/>
                  <a:pt x="7007" y="666"/>
                </a:cubicBezTo>
                <a:cubicBezTo>
                  <a:pt x="10907" y="-749"/>
                  <a:pt x="15586" y="18"/>
                  <a:pt x="18852" y="3666"/>
                </a:cubicBezTo>
                <a:cubicBezTo>
                  <a:pt x="19974" y="4919"/>
                  <a:pt x="20705" y="6356"/>
                  <a:pt x="21094" y="7850"/>
                </a:cubicBezTo>
                <a:cubicBezTo>
                  <a:pt x="21476" y="9323"/>
                  <a:pt x="21526" y="10854"/>
                  <a:pt x="21272" y="12327"/>
                </a:cubicBezTo>
                <a:cubicBezTo>
                  <a:pt x="20780" y="15178"/>
                  <a:pt x="19147" y="17844"/>
                  <a:pt x="16446" y="19576"/>
                </a:cubicBezTo>
                <a:lnTo>
                  <a:pt x="17659" y="20851"/>
                </a:lnTo>
                <a:lnTo>
                  <a:pt x="11189" y="20851"/>
                </a:lnTo>
                <a:lnTo>
                  <a:pt x="11189" y="14426"/>
                </a:lnTo>
                <a:lnTo>
                  <a:pt x="12489" y="15726"/>
                </a:lnTo>
                <a:cubicBezTo>
                  <a:pt x="14377" y="15044"/>
                  <a:pt x="15587" y="13538"/>
                  <a:pt x="16008" y="11843"/>
                </a:cubicBezTo>
                <a:cubicBezTo>
                  <a:pt x="16411" y="10218"/>
                  <a:pt x="16091" y="8391"/>
                  <a:pt x="14774" y="6995"/>
                </a:cubicBezTo>
                <a:cubicBezTo>
                  <a:pt x="12838" y="4944"/>
                  <a:pt x="10165" y="4773"/>
                  <a:pt x="8134" y="5864"/>
                </a:cubicBezTo>
                <a:cubicBezTo>
                  <a:pt x="7076" y="6433"/>
                  <a:pt x="6213" y="7336"/>
                  <a:pt x="5717" y="8432"/>
                </a:cubicBezTo>
                <a:cubicBezTo>
                  <a:pt x="5210" y="9552"/>
                  <a:pt x="5082" y="10878"/>
                  <a:pt x="5520" y="12293"/>
                </a:cubicBezTo>
                <a:cubicBezTo>
                  <a:pt x="4660" y="11758"/>
                  <a:pt x="3725" y="11352"/>
                  <a:pt x="2745" y="11089"/>
                </a:cubicBezTo>
                <a:cubicBezTo>
                  <a:pt x="1851" y="10849"/>
                  <a:pt x="928" y="10730"/>
                  <a:pt x="1" y="10736"/>
                </a:cubicBezTo>
                <a:close/>
              </a:path>
            </a:pathLst>
          </a:custGeom>
          <a:solidFill>
            <a:schemeClr val="accent1"/>
          </a:solidFill>
          <a:ln>
            <a:noFill/>
          </a:ln>
        </p:spPr>
        <p:txBody>
          <a:bodyPr spcFirstLastPara="1" wrap="square" lIns="19050" tIns="19050" rIns="19050" bIns="19050" anchor="ctr" anchorCtr="0">
            <a:noAutofit/>
          </a:bodyPr>
          <a:lstStyle/>
          <a:p>
            <a:pPr marL="0" marR="0" lvl="0" indent="0" algn="ctr" rtl="0">
              <a:spcBef>
                <a:spcPts val="0"/>
              </a:spcBef>
              <a:spcAft>
                <a:spcPts val="0"/>
              </a:spcAft>
              <a:buNone/>
            </a:pPr>
            <a:endParaRPr sz="1200">
              <a:solidFill>
                <a:srgbClr val="000000"/>
              </a:solidFill>
              <a:latin typeface="Lato Light"/>
              <a:ea typeface="Lato Light"/>
              <a:cs typeface="Lato Light"/>
              <a:sym typeface="Lato Light"/>
            </a:endParaRPr>
          </a:p>
        </p:txBody>
      </p:sp>
      <p:sp>
        <p:nvSpPr>
          <p:cNvPr id="153" name="Google Shape;153;p26"/>
          <p:cNvSpPr txBox="1">
            <a:spLocks noGrp="1"/>
          </p:cNvSpPr>
          <p:nvPr>
            <p:ph type="subTitle" idx="1"/>
          </p:nvPr>
        </p:nvSpPr>
        <p:spPr>
          <a:xfrm>
            <a:off x="6368675" y="1394975"/>
            <a:ext cx="2318400" cy="1216200"/>
          </a:xfrm>
          <a:prstGeom prst="rect">
            <a:avLst/>
          </a:prstGeom>
        </p:spPr>
        <p:txBody>
          <a:bodyPr spcFirstLastPara="1" wrap="square" lIns="91425" tIns="91425" rIns="91425" bIns="91425" anchor="t" anchorCtr="0">
            <a:normAutofit/>
          </a:bodyPr>
          <a:lstStyle>
            <a:lvl1pPr lvl="0">
              <a:spcBef>
                <a:spcPts val="0"/>
              </a:spcBef>
              <a:spcAft>
                <a:spcPts val="0"/>
              </a:spcAft>
              <a:buSzPts val="1200"/>
              <a:buFont typeface="Open Sans Medium"/>
              <a:buNone/>
              <a:defRPr sz="1200">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54" name="Google Shape;154;p26"/>
          <p:cNvSpPr/>
          <p:nvPr/>
        </p:nvSpPr>
        <p:spPr>
          <a:xfrm>
            <a:off x="2902137" y="2119803"/>
            <a:ext cx="1623325" cy="1665656"/>
          </a:xfrm>
          <a:custGeom>
            <a:avLst/>
            <a:gdLst/>
            <a:ahLst/>
            <a:cxnLst/>
            <a:rect l="l" t="t" r="r" b="b"/>
            <a:pathLst>
              <a:path w="21501" h="20867" extrusionOk="0">
                <a:moveTo>
                  <a:pt x="21501" y="3787"/>
                </a:moveTo>
                <a:lnTo>
                  <a:pt x="21501" y="9990"/>
                </a:lnTo>
                <a:lnTo>
                  <a:pt x="14929" y="9990"/>
                </a:lnTo>
                <a:lnTo>
                  <a:pt x="16281" y="8704"/>
                </a:lnTo>
                <a:cubicBezTo>
                  <a:pt x="14580" y="4140"/>
                  <a:pt x="7864" y="3920"/>
                  <a:pt x="5837" y="8362"/>
                </a:cubicBezTo>
                <a:cubicBezTo>
                  <a:pt x="4878" y="10464"/>
                  <a:pt x="5470" y="12605"/>
                  <a:pt x="6862" y="14040"/>
                </a:cubicBezTo>
                <a:cubicBezTo>
                  <a:pt x="8248" y="15468"/>
                  <a:pt x="10429" y="16200"/>
                  <a:pt x="12713" y="15502"/>
                </a:cubicBezTo>
                <a:cubicBezTo>
                  <a:pt x="12159" y="16331"/>
                  <a:pt x="11733" y="17232"/>
                  <a:pt x="11448" y="18175"/>
                </a:cubicBezTo>
                <a:cubicBezTo>
                  <a:pt x="11183" y="19051"/>
                  <a:pt x="11042" y="19956"/>
                  <a:pt x="11027" y="20867"/>
                </a:cubicBezTo>
                <a:cubicBezTo>
                  <a:pt x="7844" y="20900"/>
                  <a:pt x="4992" y="19642"/>
                  <a:pt x="2992" y="17624"/>
                </a:cubicBezTo>
                <a:cubicBezTo>
                  <a:pt x="1979" y="16603"/>
                  <a:pt x="1184" y="15386"/>
                  <a:pt x="666" y="14048"/>
                </a:cubicBezTo>
                <a:cubicBezTo>
                  <a:pt x="145" y="12705"/>
                  <a:pt x="-99" y="11235"/>
                  <a:pt x="38" y="9702"/>
                </a:cubicBezTo>
                <a:cubicBezTo>
                  <a:pt x="256" y="7262"/>
                  <a:pt x="1257" y="5184"/>
                  <a:pt x="2727" y="3588"/>
                </a:cubicBezTo>
                <a:cubicBezTo>
                  <a:pt x="4232" y="1956"/>
                  <a:pt x="6226" y="831"/>
                  <a:pt x="8406" y="316"/>
                </a:cubicBezTo>
                <a:cubicBezTo>
                  <a:pt x="12706" y="-700"/>
                  <a:pt x="17572" y="711"/>
                  <a:pt x="20335" y="4861"/>
                </a:cubicBezTo>
                <a:lnTo>
                  <a:pt x="21501" y="3787"/>
                </a:lnTo>
                <a:close/>
              </a:path>
            </a:pathLst>
          </a:custGeom>
          <a:solidFill>
            <a:schemeClr val="accent5"/>
          </a:solidFill>
          <a:ln>
            <a:noFill/>
          </a:ln>
        </p:spPr>
        <p:txBody>
          <a:bodyPr spcFirstLastPara="1" wrap="square" lIns="19050" tIns="19050" rIns="19050" bIns="19050" anchor="ctr" anchorCtr="0">
            <a:noAutofit/>
          </a:bodyPr>
          <a:lstStyle/>
          <a:p>
            <a:pPr marL="0" marR="0" lvl="0" indent="0" algn="ctr" rtl="0">
              <a:spcBef>
                <a:spcPts val="0"/>
              </a:spcBef>
              <a:spcAft>
                <a:spcPts val="0"/>
              </a:spcAft>
              <a:buNone/>
            </a:pPr>
            <a:endParaRPr sz="1200">
              <a:solidFill>
                <a:srgbClr val="000000"/>
              </a:solidFill>
              <a:latin typeface="Lato Light"/>
              <a:ea typeface="Lato Light"/>
              <a:cs typeface="Lato Light"/>
              <a:sym typeface="Lato Light"/>
            </a:endParaRPr>
          </a:p>
        </p:txBody>
      </p:sp>
      <p:sp>
        <p:nvSpPr>
          <p:cNvPr id="155" name="Google Shape;155;p26"/>
          <p:cNvSpPr/>
          <p:nvPr/>
        </p:nvSpPr>
        <p:spPr>
          <a:xfrm>
            <a:off x="4601972" y="2120103"/>
            <a:ext cx="1639864" cy="1665623"/>
          </a:xfrm>
          <a:custGeom>
            <a:avLst/>
            <a:gdLst/>
            <a:ahLst/>
            <a:cxnLst/>
            <a:rect l="l" t="t" r="r" b="b"/>
            <a:pathLst>
              <a:path w="21467" h="21208" extrusionOk="0">
                <a:moveTo>
                  <a:pt x="10372" y="3"/>
                </a:moveTo>
                <a:cubicBezTo>
                  <a:pt x="10348" y="975"/>
                  <a:pt x="10194" y="1941"/>
                  <a:pt x="9914" y="2875"/>
                </a:cubicBezTo>
                <a:cubicBezTo>
                  <a:pt x="9631" y="3818"/>
                  <a:pt x="9222" y="4720"/>
                  <a:pt x="8697" y="5558"/>
                </a:cubicBezTo>
                <a:cubicBezTo>
                  <a:pt x="10843" y="4811"/>
                  <a:pt x="12957" y="5403"/>
                  <a:pt x="14390" y="6707"/>
                </a:cubicBezTo>
                <a:cubicBezTo>
                  <a:pt x="15803" y="7993"/>
                  <a:pt x="16564" y="9984"/>
                  <a:pt x="15935" y="12092"/>
                </a:cubicBezTo>
                <a:cubicBezTo>
                  <a:pt x="15185" y="14609"/>
                  <a:pt x="13018" y="15950"/>
                  <a:pt x="10791" y="16004"/>
                </a:cubicBezTo>
                <a:cubicBezTo>
                  <a:pt x="9683" y="16031"/>
                  <a:pt x="8573" y="15737"/>
                  <a:pt x="7616" y="15155"/>
                </a:cubicBezTo>
                <a:cubicBezTo>
                  <a:pt x="6612" y="14545"/>
                  <a:pt x="5769" y="13615"/>
                  <a:pt x="5249" y="12354"/>
                </a:cubicBezTo>
                <a:lnTo>
                  <a:pt x="6505" y="11107"/>
                </a:lnTo>
                <a:lnTo>
                  <a:pt x="0" y="11107"/>
                </a:lnTo>
                <a:lnTo>
                  <a:pt x="0" y="17436"/>
                </a:lnTo>
                <a:lnTo>
                  <a:pt x="1358" y="16110"/>
                </a:lnTo>
                <a:cubicBezTo>
                  <a:pt x="3668" y="19863"/>
                  <a:pt x="7726" y="21521"/>
                  <a:pt x="11614" y="21159"/>
                </a:cubicBezTo>
                <a:cubicBezTo>
                  <a:pt x="13439" y="20989"/>
                  <a:pt x="15221" y="20372"/>
                  <a:pt x="16771" y="19348"/>
                </a:cubicBezTo>
                <a:cubicBezTo>
                  <a:pt x="18313" y="18329"/>
                  <a:pt x="19638" y="16901"/>
                  <a:pt x="20512" y="15040"/>
                </a:cubicBezTo>
                <a:cubicBezTo>
                  <a:pt x="21361" y="13233"/>
                  <a:pt x="21600" y="11358"/>
                  <a:pt x="21401" y="9578"/>
                </a:cubicBezTo>
                <a:cubicBezTo>
                  <a:pt x="21204" y="7817"/>
                  <a:pt x="20575" y="6137"/>
                  <a:pt x="19586" y="4691"/>
                </a:cubicBezTo>
                <a:cubicBezTo>
                  <a:pt x="17644" y="1852"/>
                  <a:pt x="14322" y="-79"/>
                  <a:pt x="10372" y="3"/>
                </a:cubicBezTo>
                <a:close/>
              </a:path>
            </a:pathLst>
          </a:custGeom>
          <a:solidFill>
            <a:schemeClr val="accent4"/>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300">
              <a:solidFill>
                <a:srgbClr val="7F7F7F"/>
              </a:solidFill>
              <a:latin typeface="Lato Light"/>
              <a:ea typeface="Lato Light"/>
              <a:cs typeface="Lato Light"/>
              <a:sym typeface="Lato Light"/>
            </a:endParaRPr>
          </a:p>
        </p:txBody>
      </p:sp>
      <p:sp>
        <p:nvSpPr>
          <p:cNvPr id="156" name="Google Shape;156;p26"/>
          <p:cNvSpPr/>
          <p:nvPr/>
        </p:nvSpPr>
        <p:spPr>
          <a:xfrm>
            <a:off x="3733047" y="2990677"/>
            <a:ext cx="1662404" cy="1639761"/>
          </a:xfrm>
          <a:custGeom>
            <a:avLst/>
            <a:gdLst/>
            <a:ahLst/>
            <a:cxnLst/>
            <a:rect l="l" t="t" r="r" b="b"/>
            <a:pathLst>
              <a:path w="21501" h="21446" extrusionOk="0">
                <a:moveTo>
                  <a:pt x="3765" y="0"/>
                </a:moveTo>
                <a:lnTo>
                  <a:pt x="10283" y="0"/>
                </a:lnTo>
                <a:lnTo>
                  <a:pt x="10283" y="6590"/>
                </a:lnTo>
                <a:lnTo>
                  <a:pt x="8990" y="5343"/>
                </a:lnTo>
                <a:cubicBezTo>
                  <a:pt x="7519" y="5878"/>
                  <a:pt x="6512" y="6832"/>
                  <a:pt x="5929" y="7968"/>
                </a:cubicBezTo>
                <a:cubicBezTo>
                  <a:pt x="5337" y="9121"/>
                  <a:pt x="5179" y="10464"/>
                  <a:pt x="5446" y="11727"/>
                </a:cubicBezTo>
                <a:cubicBezTo>
                  <a:pt x="5970" y="14204"/>
                  <a:pt x="8090" y="16272"/>
                  <a:pt x="11243" y="16062"/>
                </a:cubicBezTo>
                <a:cubicBezTo>
                  <a:pt x="12115" y="16003"/>
                  <a:pt x="12895" y="15724"/>
                  <a:pt x="13572" y="15302"/>
                </a:cubicBezTo>
                <a:cubicBezTo>
                  <a:pt x="14286" y="14856"/>
                  <a:pt x="14889" y="14248"/>
                  <a:pt x="15335" y="13548"/>
                </a:cubicBezTo>
                <a:cubicBezTo>
                  <a:pt x="16207" y="12178"/>
                  <a:pt x="16504" y="10431"/>
                  <a:pt x="15928" y="8703"/>
                </a:cubicBezTo>
                <a:cubicBezTo>
                  <a:pt x="16792" y="9263"/>
                  <a:pt x="17732" y="9692"/>
                  <a:pt x="18718" y="9979"/>
                </a:cubicBezTo>
                <a:cubicBezTo>
                  <a:pt x="19623" y="10242"/>
                  <a:pt x="20559" y="10383"/>
                  <a:pt x="21501" y="10396"/>
                </a:cubicBezTo>
                <a:cubicBezTo>
                  <a:pt x="21505" y="12780"/>
                  <a:pt x="20816" y="14901"/>
                  <a:pt x="19662" y="16639"/>
                </a:cubicBezTo>
                <a:cubicBezTo>
                  <a:pt x="18516" y="18366"/>
                  <a:pt x="16908" y="19721"/>
                  <a:pt x="15053" y="20543"/>
                </a:cubicBezTo>
                <a:cubicBezTo>
                  <a:pt x="13325" y="21308"/>
                  <a:pt x="11408" y="21600"/>
                  <a:pt x="9505" y="21369"/>
                </a:cubicBezTo>
                <a:cubicBezTo>
                  <a:pt x="7408" y="21114"/>
                  <a:pt x="5325" y="20227"/>
                  <a:pt x="3541" y="18603"/>
                </a:cubicBezTo>
                <a:cubicBezTo>
                  <a:pt x="2210" y="17392"/>
                  <a:pt x="1279" y="15930"/>
                  <a:pt x="702" y="14376"/>
                </a:cubicBezTo>
                <a:cubicBezTo>
                  <a:pt x="131" y="12837"/>
                  <a:pt x="-95" y="11201"/>
                  <a:pt x="36" y="9594"/>
                </a:cubicBezTo>
                <a:cubicBezTo>
                  <a:pt x="300" y="6352"/>
                  <a:pt x="2013" y="3238"/>
                  <a:pt x="5065" y="1365"/>
                </a:cubicBezTo>
                <a:lnTo>
                  <a:pt x="3765" y="0"/>
                </a:lnTo>
                <a:close/>
              </a:path>
            </a:pathLst>
          </a:custGeom>
          <a:solidFill>
            <a:srgbClr val="437DB2"/>
          </a:solidFill>
          <a:ln>
            <a:noFill/>
          </a:ln>
        </p:spPr>
        <p:txBody>
          <a:bodyPr spcFirstLastPara="1" wrap="square" lIns="19050" tIns="19050" rIns="19050" bIns="19050" anchor="ctr" anchorCtr="0">
            <a:noAutofit/>
          </a:bodyPr>
          <a:lstStyle/>
          <a:p>
            <a:pPr marL="0" marR="0" lvl="0" indent="0" algn="ctr" rtl="0">
              <a:spcBef>
                <a:spcPts val="0"/>
              </a:spcBef>
              <a:spcAft>
                <a:spcPts val="0"/>
              </a:spcAft>
              <a:buNone/>
            </a:pPr>
            <a:endParaRPr sz="1200">
              <a:solidFill>
                <a:srgbClr val="000000"/>
              </a:solidFill>
              <a:latin typeface="Lato Light"/>
              <a:ea typeface="Lato Light"/>
              <a:cs typeface="Lato Light"/>
              <a:sym typeface="Lato Light"/>
            </a:endParaRPr>
          </a:p>
        </p:txBody>
      </p:sp>
      <p:sp>
        <p:nvSpPr>
          <p:cNvPr id="157" name="Google Shape;157;p26"/>
          <p:cNvSpPr/>
          <p:nvPr/>
        </p:nvSpPr>
        <p:spPr>
          <a:xfrm>
            <a:off x="3736306" y="1917864"/>
            <a:ext cx="423758" cy="316332"/>
          </a:xfrm>
          <a:custGeom>
            <a:avLst/>
            <a:gdLst/>
            <a:ahLst/>
            <a:cxnLst/>
            <a:rect l="l" t="t" r="r" b="b"/>
            <a:pathLst>
              <a:path w="21579" h="21600" extrusionOk="0">
                <a:moveTo>
                  <a:pt x="21579" y="21600"/>
                </a:moveTo>
                <a:cubicBezTo>
                  <a:pt x="20965" y="19090"/>
                  <a:pt x="20631" y="16471"/>
                  <a:pt x="20586" y="13829"/>
                </a:cubicBezTo>
                <a:cubicBezTo>
                  <a:pt x="20543" y="11244"/>
                  <a:pt x="20778" y="8664"/>
                  <a:pt x="21284" y="6170"/>
                </a:cubicBezTo>
                <a:cubicBezTo>
                  <a:pt x="18128" y="4224"/>
                  <a:pt x="14832" y="2720"/>
                  <a:pt x="11448" y="1683"/>
                </a:cubicBezTo>
                <a:cubicBezTo>
                  <a:pt x="8066" y="648"/>
                  <a:pt x="4614" y="84"/>
                  <a:pt x="1146" y="0"/>
                </a:cubicBezTo>
                <a:cubicBezTo>
                  <a:pt x="743" y="2263"/>
                  <a:pt x="445" y="4557"/>
                  <a:pt x="254" y="6870"/>
                </a:cubicBezTo>
                <a:cubicBezTo>
                  <a:pt x="62" y="9193"/>
                  <a:pt x="-21" y="11531"/>
                  <a:pt x="5" y="13868"/>
                </a:cubicBezTo>
                <a:cubicBezTo>
                  <a:pt x="3936" y="13809"/>
                  <a:pt x="7854" y="14499"/>
                  <a:pt x="11642" y="15919"/>
                </a:cubicBezTo>
                <a:cubicBezTo>
                  <a:pt x="15124" y="17224"/>
                  <a:pt x="18464" y="19134"/>
                  <a:pt x="21579" y="21600"/>
                </a:cubicBezTo>
                <a:close/>
              </a:path>
            </a:pathLst>
          </a:custGeom>
          <a:solidFill>
            <a:schemeClr val="accent1"/>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300">
              <a:solidFill>
                <a:srgbClr val="7F7F7F"/>
              </a:solidFill>
              <a:latin typeface="Lato Light"/>
              <a:ea typeface="Lato Light"/>
              <a:cs typeface="Lato Light"/>
              <a:sym typeface="Lato Light"/>
            </a:endParaRPr>
          </a:p>
        </p:txBody>
      </p:sp>
      <p:sp>
        <p:nvSpPr>
          <p:cNvPr id="158" name="Google Shape;158;p26"/>
          <p:cNvSpPr/>
          <p:nvPr/>
        </p:nvSpPr>
        <p:spPr>
          <a:xfrm>
            <a:off x="3532785" y="3357930"/>
            <a:ext cx="325512" cy="426509"/>
          </a:xfrm>
          <a:custGeom>
            <a:avLst/>
            <a:gdLst/>
            <a:ahLst/>
            <a:cxnLst/>
            <a:rect l="l" t="t" r="r" b="b"/>
            <a:pathLst>
              <a:path w="21600" h="21579" extrusionOk="0">
                <a:moveTo>
                  <a:pt x="21600" y="0"/>
                </a:moveTo>
                <a:cubicBezTo>
                  <a:pt x="19109" y="597"/>
                  <a:pt x="16522" y="932"/>
                  <a:pt x="13913" y="995"/>
                </a:cubicBezTo>
                <a:cubicBezTo>
                  <a:pt x="11327" y="1058"/>
                  <a:pt x="8742" y="853"/>
                  <a:pt x="6227" y="387"/>
                </a:cubicBezTo>
                <a:cubicBezTo>
                  <a:pt x="4357" y="3529"/>
                  <a:pt x="2888" y="6802"/>
                  <a:pt x="1843" y="10161"/>
                </a:cubicBezTo>
                <a:cubicBezTo>
                  <a:pt x="803" y="13498"/>
                  <a:pt x="186" y="16905"/>
                  <a:pt x="0" y="20333"/>
                </a:cubicBezTo>
                <a:cubicBezTo>
                  <a:pt x="2248" y="20780"/>
                  <a:pt x="4534" y="21109"/>
                  <a:pt x="6842" y="21316"/>
                </a:cubicBezTo>
                <a:cubicBezTo>
                  <a:pt x="9039" y="21513"/>
                  <a:pt x="11250" y="21600"/>
                  <a:pt x="13462" y="21575"/>
                </a:cubicBezTo>
                <a:cubicBezTo>
                  <a:pt x="13546" y="17890"/>
                  <a:pt x="14247" y="14228"/>
                  <a:pt x="15549" y="10679"/>
                </a:cubicBezTo>
                <a:cubicBezTo>
                  <a:pt x="16926" y="6926"/>
                  <a:pt x="18961" y="3334"/>
                  <a:pt x="21600" y="0"/>
                </a:cubicBezTo>
                <a:close/>
              </a:path>
            </a:pathLst>
          </a:custGeom>
          <a:solidFill>
            <a:schemeClr val="accent5"/>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300">
              <a:solidFill>
                <a:srgbClr val="7F7F7F"/>
              </a:solidFill>
              <a:latin typeface="Lato Light"/>
              <a:ea typeface="Lato Light"/>
              <a:cs typeface="Lato Light"/>
              <a:sym typeface="Lato Light"/>
            </a:endParaRPr>
          </a:p>
        </p:txBody>
      </p:sp>
      <p:sp>
        <p:nvSpPr>
          <p:cNvPr id="159" name="Google Shape;159;p26"/>
          <p:cNvSpPr/>
          <p:nvPr/>
        </p:nvSpPr>
        <p:spPr>
          <a:xfrm>
            <a:off x="4965248" y="3654331"/>
            <a:ext cx="427165" cy="337446"/>
          </a:xfrm>
          <a:custGeom>
            <a:avLst/>
            <a:gdLst/>
            <a:ahLst/>
            <a:cxnLst/>
            <a:rect l="l" t="t" r="r" b="b"/>
            <a:pathLst>
              <a:path w="21574" h="21600" extrusionOk="0">
                <a:moveTo>
                  <a:pt x="21568" y="8485"/>
                </a:moveTo>
                <a:cubicBezTo>
                  <a:pt x="21600" y="10739"/>
                  <a:pt x="21515" y="12993"/>
                  <a:pt x="21313" y="15232"/>
                </a:cubicBezTo>
                <a:cubicBezTo>
                  <a:pt x="21120" y="17377"/>
                  <a:pt x="20820" y="19504"/>
                  <a:pt x="20415" y="21600"/>
                </a:cubicBezTo>
                <a:cubicBezTo>
                  <a:pt x="17022" y="21426"/>
                  <a:pt x="13651" y="20820"/>
                  <a:pt x="10352" y="19792"/>
                </a:cubicBezTo>
                <a:cubicBezTo>
                  <a:pt x="7008" y="18749"/>
                  <a:pt x="3756" y="17277"/>
                  <a:pt x="646" y="15398"/>
                </a:cubicBezTo>
                <a:cubicBezTo>
                  <a:pt x="1044" y="12939"/>
                  <a:pt x="1202" y="10426"/>
                  <a:pt x="1114" y="7918"/>
                </a:cubicBezTo>
                <a:cubicBezTo>
                  <a:pt x="1020" y="5228"/>
                  <a:pt x="646" y="2565"/>
                  <a:pt x="0" y="0"/>
                </a:cubicBezTo>
                <a:cubicBezTo>
                  <a:pt x="3333" y="2760"/>
                  <a:pt x="6962" y="4892"/>
                  <a:pt x="10774" y="6331"/>
                </a:cubicBezTo>
                <a:cubicBezTo>
                  <a:pt x="14281" y="7655"/>
                  <a:pt x="17911" y="8379"/>
                  <a:pt x="21568" y="8485"/>
                </a:cubicBezTo>
                <a:close/>
              </a:path>
            </a:pathLst>
          </a:custGeom>
          <a:solidFill>
            <a:srgbClr val="325D85"/>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300">
              <a:solidFill>
                <a:srgbClr val="7F7F7F"/>
              </a:solidFill>
              <a:latin typeface="Lato Light"/>
              <a:ea typeface="Lato Light"/>
              <a:cs typeface="Lato Light"/>
              <a:sym typeface="Lato Light"/>
            </a:endParaRPr>
          </a:p>
        </p:txBody>
      </p:sp>
      <p:sp>
        <p:nvSpPr>
          <p:cNvPr id="160" name="Google Shape;160;p26"/>
          <p:cNvSpPr/>
          <p:nvPr/>
        </p:nvSpPr>
        <p:spPr>
          <a:xfrm>
            <a:off x="5263221" y="2119823"/>
            <a:ext cx="332640" cy="436981"/>
          </a:xfrm>
          <a:custGeom>
            <a:avLst/>
            <a:gdLst/>
            <a:ahLst/>
            <a:cxnLst/>
            <a:rect l="l" t="t" r="r" b="b"/>
            <a:pathLst>
              <a:path w="21600" h="21566" extrusionOk="0">
                <a:moveTo>
                  <a:pt x="21600" y="971"/>
                </a:moveTo>
                <a:cubicBezTo>
                  <a:pt x="21515" y="4369"/>
                  <a:pt x="20965" y="7751"/>
                  <a:pt x="19961" y="11062"/>
                </a:cubicBezTo>
                <a:cubicBezTo>
                  <a:pt x="18948" y="14404"/>
                  <a:pt x="17476" y="17656"/>
                  <a:pt x="15571" y="20764"/>
                </a:cubicBezTo>
                <a:cubicBezTo>
                  <a:pt x="13115" y="20381"/>
                  <a:pt x="10605" y="20240"/>
                  <a:pt x="8102" y="20343"/>
                </a:cubicBezTo>
                <a:cubicBezTo>
                  <a:pt x="5339" y="20458"/>
                  <a:pt x="2612" y="20869"/>
                  <a:pt x="0" y="21566"/>
                </a:cubicBezTo>
                <a:cubicBezTo>
                  <a:pt x="2626" y="18367"/>
                  <a:pt x="4673" y="14912"/>
                  <a:pt x="6083" y="11294"/>
                </a:cubicBezTo>
                <a:cubicBezTo>
                  <a:pt x="7509" y="7635"/>
                  <a:pt x="8272" y="3844"/>
                  <a:pt x="8350" y="27"/>
                </a:cubicBezTo>
                <a:cubicBezTo>
                  <a:pt x="10487" y="-34"/>
                  <a:pt x="12628" y="8"/>
                  <a:pt x="14759" y="151"/>
                </a:cubicBezTo>
                <a:cubicBezTo>
                  <a:pt x="17061" y="306"/>
                  <a:pt x="19346" y="580"/>
                  <a:pt x="21600" y="971"/>
                </a:cubicBezTo>
                <a:close/>
              </a:path>
            </a:pathLst>
          </a:custGeom>
          <a:solidFill>
            <a:schemeClr val="accent4"/>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300">
              <a:solidFill>
                <a:srgbClr val="7F7F7F"/>
              </a:solidFill>
              <a:latin typeface="Lato Light"/>
              <a:ea typeface="Lato Light"/>
              <a:cs typeface="Lato Light"/>
              <a:sym typeface="Lato Light"/>
            </a:endParaRPr>
          </a:p>
        </p:txBody>
      </p:sp>
      <p:sp>
        <p:nvSpPr>
          <p:cNvPr id="161" name="Google Shape;161;p26"/>
          <p:cNvSpPr txBox="1"/>
          <p:nvPr/>
        </p:nvSpPr>
        <p:spPr>
          <a:xfrm>
            <a:off x="4418481" y="1943276"/>
            <a:ext cx="320700" cy="2655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GB" sz="1500" b="1">
                <a:solidFill>
                  <a:schemeClr val="accent2"/>
                </a:solidFill>
                <a:latin typeface="League Spartan"/>
                <a:ea typeface="League Spartan"/>
                <a:cs typeface="League Spartan"/>
                <a:sym typeface="League Spartan"/>
              </a:rPr>
              <a:t>01</a:t>
            </a:r>
            <a:endParaRPr sz="1500" b="1">
              <a:solidFill>
                <a:schemeClr val="accent2"/>
              </a:solidFill>
              <a:latin typeface="League Spartan"/>
              <a:ea typeface="League Spartan"/>
              <a:cs typeface="League Spartan"/>
              <a:sym typeface="League Spartan"/>
            </a:endParaRPr>
          </a:p>
        </p:txBody>
      </p:sp>
      <p:sp>
        <p:nvSpPr>
          <p:cNvPr id="162" name="Google Shape;162;p26"/>
          <p:cNvSpPr txBox="1"/>
          <p:nvPr/>
        </p:nvSpPr>
        <p:spPr>
          <a:xfrm>
            <a:off x="4387426" y="3677818"/>
            <a:ext cx="378300" cy="2655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GB" sz="1500" b="1">
                <a:solidFill>
                  <a:schemeClr val="accent2"/>
                </a:solidFill>
                <a:latin typeface="League Spartan"/>
                <a:ea typeface="League Spartan"/>
                <a:cs typeface="League Spartan"/>
                <a:sym typeface="League Spartan"/>
              </a:rPr>
              <a:t>03</a:t>
            </a:r>
            <a:endParaRPr sz="1500" b="1">
              <a:solidFill>
                <a:schemeClr val="accent2"/>
              </a:solidFill>
              <a:latin typeface="League Spartan"/>
              <a:ea typeface="League Spartan"/>
              <a:cs typeface="League Spartan"/>
              <a:sym typeface="League Spartan"/>
            </a:endParaRPr>
          </a:p>
        </p:txBody>
      </p:sp>
      <p:sp>
        <p:nvSpPr>
          <p:cNvPr id="163" name="Google Shape;163;p26"/>
          <p:cNvSpPr txBox="1"/>
          <p:nvPr/>
        </p:nvSpPr>
        <p:spPr>
          <a:xfrm>
            <a:off x="5244434" y="2819875"/>
            <a:ext cx="370200" cy="2655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GB" sz="1500" b="1">
                <a:solidFill>
                  <a:schemeClr val="accent2"/>
                </a:solidFill>
                <a:latin typeface="League Spartan"/>
                <a:ea typeface="League Spartan"/>
                <a:cs typeface="League Spartan"/>
                <a:sym typeface="League Spartan"/>
              </a:rPr>
              <a:t>02</a:t>
            </a:r>
            <a:endParaRPr sz="1500" b="1">
              <a:solidFill>
                <a:schemeClr val="accent2"/>
              </a:solidFill>
              <a:latin typeface="League Spartan"/>
              <a:ea typeface="League Spartan"/>
              <a:cs typeface="League Spartan"/>
              <a:sym typeface="League Spartan"/>
            </a:endParaRPr>
          </a:p>
        </p:txBody>
      </p:sp>
      <p:sp>
        <p:nvSpPr>
          <p:cNvPr id="164" name="Google Shape;164;p26"/>
          <p:cNvSpPr txBox="1"/>
          <p:nvPr/>
        </p:nvSpPr>
        <p:spPr>
          <a:xfrm>
            <a:off x="3497093" y="2819875"/>
            <a:ext cx="396900" cy="2655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GB" sz="1500" b="1">
                <a:solidFill>
                  <a:schemeClr val="accent2"/>
                </a:solidFill>
                <a:latin typeface="League Spartan"/>
                <a:ea typeface="League Spartan"/>
                <a:cs typeface="League Spartan"/>
                <a:sym typeface="League Spartan"/>
              </a:rPr>
              <a:t>04</a:t>
            </a:r>
            <a:endParaRPr sz="1500" b="1">
              <a:solidFill>
                <a:schemeClr val="accent2"/>
              </a:solidFill>
              <a:latin typeface="League Spartan"/>
              <a:ea typeface="League Spartan"/>
              <a:cs typeface="League Spartan"/>
              <a:sym typeface="League Spartan"/>
            </a:endParaRPr>
          </a:p>
        </p:txBody>
      </p:sp>
      <p:sp>
        <p:nvSpPr>
          <p:cNvPr id="165" name="Google Shape;165;p26"/>
          <p:cNvSpPr txBox="1">
            <a:spLocks noGrp="1"/>
          </p:cNvSpPr>
          <p:nvPr>
            <p:ph type="subTitle" idx="2"/>
          </p:nvPr>
        </p:nvSpPr>
        <p:spPr>
          <a:xfrm>
            <a:off x="6368675" y="3321975"/>
            <a:ext cx="2318400" cy="1216200"/>
          </a:xfrm>
          <a:prstGeom prst="rect">
            <a:avLst/>
          </a:prstGeom>
        </p:spPr>
        <p:txBody>
          <a:bodyPr spcFirstLastPara="1" wrap="square" lIns="91425" tIns="91425" rIns="91425" bIns="91425" anchor="t" anchorCtr="0">
            <a:normAutofit/>
          </a:bodyPr>
          <a:lstStyle>
            <a:lvl1pPr lvl="0">
              <a:spcBef>
                <a:spcPts val="0"/>
              </a:spcBef>
              <a:spcAft>
                <a:spcPts val="0"/>
              </a:spcAft>
              <a:buSzPts val="1200"/>
              <a:buFont typeface="Open Sans Medium"/>
              <a:buNone/>
              <a:defRPr sz="1200">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66" name="Google Shape;166;p26"/>
          <p:cNvSpPr txBox="1">
            <a:spLocks noGrp="1"/>
          </p:cNvSpPr>
          <p:nvPr>
            <p:ph type="subTitle" idx="3"/>
          </p:nvPr>
        </p:nvSpPr>
        <p:spPr>
          <a:xfrm>
            <a:off x="470725" y="1394975"/>
            <a:ext cx="2318400" cy="1216200"/>
          </a:xfrm>
          <a:prstGeom prst="rect">
            <a:avLst/>
          </a:prstGeom>
        </p:spPr>
        <p:txBody>
          <a:bodyPr spcFirstLastPara="1" wrap="square" lIns="91425" tIns="91425" rIns="91425" bIns="91425" anchor="t" anchorCtr="0">
            <a:normAutofit/>
          </a:bodyPr>
          <a:lstStyle>
            <a:lvl1pPr lvl="0" algn="r">
              <a:spcBef>
                <a:spcPts val="0"/>
              </a:spcBef>
              <a:spcAft>
                <a:spcPts val="0"/>
              </a:spcAft>
              <a:buSzPts val="1200"/>
              <a:buFont typeface="Open Sans Medium"/>
              <a:buNone/>
              <a:defRPr sz="1200">
                <a:latin typeface="Open Sans Medium"/>
                <a:ea typeface="Open Sans Medium"/>
                <a:cs typeface="Open Sans Medium"/>
                <a:sym typeface="Open Sans Medium"/>
              </a:defRPr>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167" name="Google Shape;167;p26"/>
          <p:cNvSpPr txBox="1">
            <a:spLocks noGrp="1"/>
          </p:cNvSpPr>
          <p:nvPr>
            <p:ph type="subTitle" idx="4"/>
          </p:nvPr>
        </p:nvSpPr>
        <p:spPr>
          <a:xfrm>
            <a:off x="470725" y="3321975"/>
            <a:ext cx="2318400" cy="1216200"/>
          </a:xfrm>
          <a:prstGeom prst="rect">
            <a:avLst/>
          </a:prstGeom>
        </p:spPr>
        <p:txBody>
          <a:bodyPr spcFirstLastPara="1" wrap="square" lIns="91425" tIns="91425" rIns="91425" bIns="91425" anchor="t" anchorCtr="0">
            <a:normAutofit/>
          </a:bodyPr>
          <a:lstStyle>
            <a:lvl1pPr lvl="0" algn="r">
              <a:spcBef>
                <a:spcPts val="0"/>
              </a:spcBef>
              <a:spcAft>
                <a:spcPts val="0"/>
              </a:spcAft>
              <a:buSzPts val="1200"/>
              <a:buFont typeface="Open Sans Medium"/>
              <a:buNone/>
              <a:defRPr sz="1200">
                <a:latin typeface="Open Sans Medium"/>
                <a:ea typeface="Open Sans Medium"/>
                <a:cs typeface="Open Sans Medium"/>
                <a:sym typeface="Open Sans Medium"/>
              </a:defRPr>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168" name="Google Shape;168;p26"/>
          <p:cNvSpPr txBox="1">
            <a:spLocks noGrp="1"/>
          </p:cNvSpPr>
          <p:nvPr>
            <p:ph type="title"/>
          </p:nvPr>
        </p:nvSpPr>
        <p:spPr>
          <a:xfrm>
            <a:off x="1245150" y="401725"/>
            <a:ext cx="6653700" cy="42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400"/>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ints 4_3">
  <p:cSld name="CUSTOM_3_1">
    <p:spTree>
      <p:nvGrpSpPr>
        <p:cNvPr id="1" name="Shape 169"/>
        <p:cNvGrpSpPr/>
        <p:nvPr/>
      </p:nvGrpSpPr>
      <p:grpSpPr>
        <a:xfrm>
          <a:off x="0" y="0"/>
          <a:ext cx="0" cy="0"/>
          <a:chOff x="0" y="0"/>
          <a:chExt cx="0" cy="0"/>
        </a:xfrm>
      </p:grpSpPr>
      <p:sp>
        <p:nvSpPr>
          <p:cNvPr id="170" name="Google Shape;170;p27"/>
          <p:cNvSpPr txBox="1"/>
          <p:nvPr/>
        </p:nvSpPr>
        <p:spPr>
          <a:xfrm>
            <a:off x="563145" y="1498175"/>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2000" b="1">
                <a:solidFill>
                  <a:schemeClr val="accent4"/>
                </a:solidFill>
                <a:latin typeface="League Spartan"/>
                <a:ea typeface="League Spartan"/>
                <a:cs typeface="League Spartan"/>
                <a:sym typeface="League Spartan"/>
              </a:rPr>
              <a:t>01</a:t>
            </a:r>
            <a:endParaRPr sz="2000" b="1">
              <a:solidFill>
                <a:schemeClr val="accent4"/>
              </a:solidFill>
              <a:latin typeface="League Spartan"/>
              <a:ea typeface="League Spartan"/>
              <a:cs typeface="League Spartan"/>
              <a:sym typeface="League Spartan"/>
            </a:endParaRPr>
          </a:p>
        </p:txBody>
      </p:sp>
      <p:sp>
        <p:nvSpPr>
          <p:cNvPr id="171" name="Google Shape;171;p27"/>
          <p:cNvSpPr txBox="1">
            <a:spLocks noGrp="1"/>
          </p:cNvSpPr>
          <p:nvPr>
            <p:ph type="title"/>
          </p:nvPr>
        </p:nvSpPr>
        <p:spPr>
          <a:xfrm>
            <a:off x="1245150" y="401725"/>
            <a:ext cx="6653700" cy="423600"/>
          </a:xfrm>
          <a:prstGeom prst="rect">
            <a:avLst/>
          </a:prstGeom>
        </p:spPr>
        <p:txBody>
          <a:bodyPr spcFirstLastPara="1" wrap="square" lIns="91425" tIns="91425" rIns="91425" bIns="91425" anchor="ctr" anchorCtr="0">
            <a:spAutoFit/>
          </a:bodyPr>
          <a:lstStyle>
            <a:lvl1pPr lvl="0" algn="ctr">
              <a:spcBef>
                <a:spcPts val="0"/>
              </a:spcBef>
              <a:spcAft>
                <a:spcPts val="0"/>
              </a:spcAft>
              <a:buSzPts val="2400"/>
              <a:buNone/>
              <a:defRPr sz="2400"/>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sp>
        <p:nvSpPr>
          <p:cNvPr id="172" name="Google Shape;172;p27"/>
          <p:cNvSpPr txBox="1">
            <a:spLocks noGrp="1"/>
          </p:cNvSpPr>
          <p:nvPr>
            <p:ph type="subTitle" idx="1"/>
          </p:nvPr>
        </p:nvSpPr>
        <p:spPr>
          <a:xfrm>
            <a:off x="1106375" y="1444225"/>
            <a:ext cx="2881500" cy="1302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173" name="Google Shape;173;p27"/>
          <p:cNvSpPr txBox="1"/>
          <p:nvPr/>
        </p:nvSpPr>
        <p:spPr>
          <a:xfrm>
            <a:off x="4944270" y="1498175"/>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2000" b="1">
                <a:solidFill>
                  <a:schemeClr val="accent4"/>
                </a:solidFill>
                <a:latin typeface="League Spartan"/>
                <a:ea typeface="League Spartan"/>
                <a:cs typeface="League Spartan"/>
                <a:sym typeface="League Spartan"/>
              </a:rPr>
              <a:t>02</a:t>
            </a:r>
            <a:endParaRPr sz="2000" b="1">
              <a:solidFill>
                <a:schemeClr val="accent4"/>
              </a:solidFill>
              <a:latin typeface="League Spartan"/>
              <a:ea typeface="League Spartan"/>
              <a:cs typeface="League Spartan"/>
              <a:sym typeface="League Spartan"/>
            </a:endParaRPr>
          </a:p>
        </p:txBody>
      </p:sp>
      <p:sp>
        <p:nvSpPr>
          <p:cNvPr id="174" name="Google Shape;174;p27"/>
          <p:cNvSpPr txBox="1">
            <a:spLocks noGrp="1"/>
          </p:cNvSpPr>
          <p:nvPr>
            <p:ph type="subTitle" idx="2"/>
          </p:nvPr>
        </p:nvSpPr>
        <p:spPr>
          <a:xfrm>
            <a:off x="5487500" y="1444225"/>
            <a:ext cx="2881500" cy="1302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175" name="Google Shape;175;p27"/>
          <p:cNvSpPr txBox="1"/>
          <p:nvPr/>
        </p:nvSpPr>
        <p:spPr>
          <a:xfrm>
            <a:off x="563145" y="3235425"/>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2000" b="1">
                <a:solidFill>
                  <a:schemeClr val="accent4"/>
                </a:solidFill>
                <a:latin typeface="League Spartan"/>
                <a:ea typeface="League Spartan"/>
                <a:cs typeface="League Spartan"/>
                <a:sym typeface="League Spartan"/>
              </a:rPr>
              <a:t>03</a:t>
            </a:r>
            <a:endParaRPr sz="2000" b="1">
              <a:solidFill>
                <a:schemeClr val="accent4"/>
              </a:solidFill>
              <a:latin typeface="League Spartan"/>
              <a:ea typeface="League Spartan"/>
              <a:cs typeface="League Spartan"/>
              <a:sym typeface="League Spartan"/>
            </a:endParaRPr>
          </a:p>
        </p:txBody>
      </p:sp>
      <p:sp>
        <p:nvSpPr>
          <p:cNvPr id="176" name="Google Shape;176;p27"/>
          <p:cNvSpPr txBox="1">
            <a:spLocks noGrp="1"/>
          </p:cNvSpPr>
          <p:nvPr>
            <p:ph type="subTitle" idx="3"/>
          </p:nvPr>
        </p:nvSpPr>
        <p:spPr>
          <a:xfrm>
            <a:off x="1106375" y="3174175"/>
            <a:ext cx="2881500" cy="1302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177" name="Google Shape;177;p27"/>
          <p:cNvSpPr txBox="1"/>
          <p:nvPr/>
        </p:nvSpPr>
        <p:spPr>
          <a:xfrm>
            <a:off x="4944270" y="3235425"/>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2000" b="1">
                <a:solidFill>
                  <a:schemeClr val="accent4"/>
                </a:solidFill>
                <a:latin typeface="League Spartan"/>
                <a:ea typeface="League Spartan"/>
                <a:cs typeface="League Spartan"/>
                <a:sym typeface="League Spartan"/>
              </a:rPr>
              <a:t>04</a:t>
            </a:r>
            <a:endParaRPr sz="2000" b="1">
              <a:solidFill>
                <a:schemeClr val="accent4"/>
              </a:solidFill>
              <a:latin typeface="League Spartan"/>
              <a:ea typeface="League Spartan"/>
              <a:cs typeface="League Spartan"/>
              <a:sym typeface="League Spartan"/>
            </a:endParaRPr>
          </a:p>
        </p:txBody>
      </p:sp>
      <p:sp>
        <p:nvSpPr>
          <p:cNvPr id="178" name="Google Shape;178;p27"/>
          <p:cNvSpPr txBox="1">
            <a:spLocks noGrp="1"/>
          </p:cNvSpPr>
          <p:nvPr>
            <p:ph type="subTitle" idx="4"/>
          </p:nvPr>
        </p:nvSpPr>
        <p:spPr>
          <a:xfrm>
            <a:off x="5487500" y="3174175"/>
            <a:ext cx="2881500" cy="1302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Tree>
  </p:cSld>
  <p:clrMapOvr>
    <a:masterClrMapping/>
  </p:clrMapOvr>
  <p:extLst>
    <p:ext uri="{DCECCB84-F9BA-43D5-87BE-67443E8EF086}">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1404">
          <p15:clr>
            <a:srgbClr val="E46962"/>
          </p15:clr>
        </p15:guide>
        <p15:guide id="2" orient="horz" pos="979">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ints 5_1">
  <p:cSld name="CUSTOM_2_1">
    <p:spTree>
      <p:nvGrpSpPr>
        <p:cNvPr id="1" name="Shape 179"/>
        <p:cNvGrpSpPr/>
        <p:nvPr/>
      </p:nvGrpSpPr>
      <p:grpSpPr>
        <a:xfrm>
          <a:off x="0" y="0"/>
          <a:ext cx="0" cy="0"/>
          <a:chOff x="0" y="0"/>
          <a:chExt cx="0" cy="0"/>
        </a:xfrm>
      </p:grpSpPr>
      <p:sp>
        <p:nvSpPr>
          <p:cNvPr id="180" name="Google Shape;180;p28"/>
          <p:cNvSpPr txBox="1">
            <a:spLocks noGrp="1"/>
          </p:cNvSpPr>
          <p:nvPr>
            <p:ph type="subTitle" idx="1"/>
          </p:nvPr>
        </p:nvSpPr>
        <p:spPr>
          <a:xfrm>
            <a:off x="6354875" y="1183150"/>
            <a:ext cx="2318400" cy="9951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181" name="Google Shape;181;p28"/>
          <p:cNvSpPr txBox="1">
            <a:spLocks noGrp="1"/>
          </p:cNvSpPr>
          <p:nvPr>
            <p:ph type="subTitle" idx="2"/>
          </p:nvPr>
        </p:nvSpPr>
        <p:spPr>
          <a:xfrm>
            <a:off x="6354875" y="2399350"/>
            <a:ext cx="2318400" cy="10479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182" name="Google Shape;182;p28"/>
          <p:cNvSpPr txBox="1">
            <a:spLocks noGrp="1"/>
          </p:cNvSpPr>
          <p:nvPr>
            <p:ph type="subTitle" idx="3"/>
          </p:nvPr>
        </p:nvSpPr>
        <p:spPr>
          <a:xfrm>
            <a:off x="456925" y="1278100"/>
            <a:ext cx="2318400" cy="1216200"/>
          </a:xfrm>
          <a:prstGeom prst="rect">
            <a:avLst/>
          </a:prstGeom>
        </p:spPr>
        <p:txBody>
          <a:bodyPr spcFirstLastPara="1" wrap="square" lIns="91425" tIns="91425" rIns="91425" bIns="91425" anchor="t" anchorCtr="0">
            <a:normAutofit/>
          </a:bodyPr>
          <a:lstStyle>
            <a:lvl1pPr lvl="0" algn="r">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183" name="Google Shape;183;p28"/>
          <p:cNvSpPr txBox="1">
            <a:spLocks noGrp="1"/>
          </p:cNvSpPr>
          <p:nvPr>
            <p:ph type="subTitle" idx="4"/>
          </p:nvPr>
        </p:nvSpPr>
        <p:spPr>
          <a:xfrm>
            <a:off x="470725" y="3321975"/>
            <a:ext cx="2318400" cy="1216200"/>
          </a:xfrm>
          <a:prstGeom prst="rect">
            <a:avLst/>
          </a:prstGeom>
        </p:spPr>
        <p:txBody>
          <a:bodyPr spcFirstLastPara="1" wrap="square" lIns="91425" tIns="91425" rIns="91425" bIns="91425" anchor="t" anchorCtr="0">
            <a:normAutofit/>
          </a:bodyPr>
          <a:lstStyle>
            <a:lvl1pPr lvl="0" algn="r">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184" name="Google Shape;184;p28"/>
          <p:cNvSpPr txBox="1">
            <a:spLocks noGrp="1"/>
          </p:cNvSpPr>
          <p:nvPr>
            <p:ph type="title"/>
          </p:nvPr>
        </p:nvSpPr>
        <p:spPr>
          <a:xfrm>
            <a:off x="1245150" y="401725"/>
            <a:ext cx="6653700" cy="42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400"/>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grpSp>
        <p:nvGrpSpPr>
          <p:cNvPr id="185" name="Google Shape;185;p28"/>
          <p:cNvGrpSpPr/>
          <p:nvPr/>
        </p:nvGrpSpPr>
        <p:grpSpPr>
          <a:xfrm>
            <a:off x="3095387" y="1241947"/>
            <a:ext cx="2953226" cy="2951755"/>
            <a:chOff x="3102288" y="1429998"/>
            <a:chExt cx="2953226" cy="2951755"/>
          </a:xfrm>
        </p:grpSpPr>
        <p:sp>
          <p:nvSpPr>
            <p:cNvPr id="186" name="Google Shape;186;p28"/>
            <p:cNvSpPr/>
            <p:nvPr/>
          </p:nvSpPr>
          <p:spPr>
            <a:xfrm>
              <a:off x="4016728" y="1429998"/>
              <a:ext cx="1634040" cy="1193736"/>
            </a:xfrm>
            <a:custGeom>
              <a:avLst/>
              <a:gdLst/>
              <a:ahLst/>
              <a:cxnLst/>
              <a:rect l="l" t="t" r="r" b="b"/>
              <a:pathLst>
                <a:path w="21600" h="21010" extrusionOk="0">
                  <a:moveTo>
                    <a:pt x="21600" y="8145"/>
                  </a:moveTo>
                  <a:cubicBezTo>
                    <a:pt x="19118" y="4624"/>
                    <a:pt x="15943" y="2102"/>
                    <a:pt x="12437" y="865"/>
                  </a:cubicBezTo>
                  <a:cubicBezTo>
                    <a:pt x="8312" y="-590"/>
                    <a:pt x="3942" y="-201"/>
                    <a:pt x="0" y="1973"/>
                  </a:cubicBezTo>
                  <a:lnTo>
                    <a:pt x="0" y="21010"/>
                  </a:lnTo>
                  <a:cubicBezTo>
                    <a:pt x="500" y="19693"/>
                    <a:pt x="1192" y="18521"/>
                    <a:pt x="2034" y="17562"/>
                  </a:cubicBezTo>
                  <a:cubicBezTo>
                    <a:pt x="2905" y="16572"/>
                    <a:pt x="3919" y="15829"/>
                    <a:pt x="5014" y="15380"/>
                  </a:cubicBezTo>
                  <a:lnTo>
                    <a:pt x="21600" y="8145"/>
                  </a:lnTo>
                  <a:close/>
                </a:path>
              </a:pathLst>
            </a:custGeom>
            <a:solidFill>
              <a:schemeClr val="accent1"/>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300">
                <a:solidFill>
                  <a:schemeClr val="dk1"/>
                </a:solidFill>
                <a:latin typeface="Lato Light"/>
                <a:ea typeface="Lato Light"/>
                <a:cs typeface="Lato Light"/>
                <a:sym typeface="Lato Light"/>
              </a:endParaRPr>
            </a:p>
          </p:txBody>
        </p:sp>
        <p:sp>
          <p:nvSpPr>
            <p:cNvPr id="187" name="Google Shape;187;p28"/>
            <p:cNvSpPr/>
            <p:nvPr/>
          </p:nvSpPr>
          <p:spPr>
            <a:xfrm>
              <a:off x="3102288" y="1570339"/>
              <a:ext cx="1038072" cy="1787832"/>
            </a:xfrm>
            <a:custGeom>
              <a:avLst/>
              <a:gdLst/>
              <a:ahLst/>
              <a:cxnLst/>
              <a:rect l="l" t="t" r="r" b="b"/>
              <a:pathLst>
                <a:path w="21156" h="21600" extrusionOk="0">
                  <a:moveTo>
                    <a:pt x="17200" y="0"/>
                  </a:moveTo>
                  <a:cubicBezTo>
                    <a:pt x="12221" y="1401"/>
                    <a:pt x="7988" y="3585"/>
                    <a:pt x="4962" y="6316"/>
                  </a:cubicBezTo>
                  <a:cubicBezTo>
                    <a:pt x="1268" y="9650"/>
                    <a:pt x="-444" y="13619"/>
                    <a:pt x="98" y="17595"/>
                  </a:cubicBezTo>
                  <a:lnTo>
                    <a:pt x="21156" y="21600"/>
                  </a:lnTo>
                  <a:cubicBezTo>
                    <a:pt x="19937" y="20911"/>
                    <a:pt x="18965" y="20084"/>
                    <a:pt x="18298" y="19168"/>
                  </a:cubicBezTo>
                  <a:cubicBezTo>
                    <a:pt x="17547" y="18136"/>
                    <a:pt x="17200" y="17017"/>
                    <a:pt x="17283" y="15894"/>
                  </a:cubicBezTo>
                  <a:lnTo>
                    <a:pt x="17200" y="0"/>
                  </a:lnTo>
                  <a:close/>
                </a:path>
              </a:pathLst>
            </a:custGeom>
            <a:solidFill>
              <a:schemeClr val="accent5"/>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200">
                <a:solidFill>
                  <a:srgbClr val="FFFFFF"/>
                </a:solidFill>
                <a:latin typeface="Lato Light"/>
                <a:ea typeface="Lato Light"/>
                <a:cs typeface="Lato Light"/>
                <a:sym typeface="Lato Light"/>
              </a:endParaRPr>
            </a:p>
          </p:txBody>
        </p:sp>
        <p:sp>
          <p:nvSpPr>
            <p:cNvPr id="188" name="Google Shape;188;p28"/>
            <p:cNvSpPr/>
            <p:nvPr/>
          </p:nvSpPr>
          <p:spPr>
            <a:xfrm>
              <a:off x="3115511" y="3097809"/>
              <a:ext cx="1752732" cy="1245780"/>
            </a:xfrm>
            <a:custGeom>
              <a:avLst/>
              <a:gdLst/>
              <a:ahLst/>
              <a:cxnLst/>
              <a:rect l="l" t="t" r="r" b="b"/>
              <a:pathLst>
                <a:path w="21600" h="21600" extrusionOk="0">
                  <a:moveTo>
                    <a:pt x="21600" y="6445"/>
                  </a:moveTo>
                  <a:lnTo>
                    <a:pt x="13829" y="21600"/>
                  </a:lnTo>
                  <a:cubicBezTo>
                    <a:pt x="10009" y="20297"/>
                    <a:pt x="6587" y="17300"/>
                    <a:pt x="4071" y="13051"/>
                  </a:cubicBezTo>
                  <a:cubicBezTo>
                    <a:pt x="1866" y="9328"/>
                    <a:pt x="455" y="4804"/>
                    <a:pt x="0" y="0"/>
                  </a:cubicBezTo>
                  <a:lnTo>
                    <a:pt x="15759" y="7124"/>
                  </a:lnTo>
                  <a:cubicBezTo>
                    <a:pt x="16726" y="7545"/>
                    <a:pt x="17742" y="7698"/>
                    <a:pt x="18751" y="7576"/>
                  </a:cubicBezTo>
                  <a:cubicBezTo>
                    <a:pt x="19743" y="7456"/>
                    <a:pt x="20710" y="7073"/>
                    <a:pt x="21600" y="6445"/>
                  </a:cubicBezTo>
                  <a:close/>
                </a:path>
              </a:pathLst>
            </a:custGeom>
            <a:solidFill>
              <a:schemeClr val="accent4"/>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200">
                <a:solidFill>
                  <a:srgbClr val="FFFFFF"/>
                </a:solidFill>
                <a:latin typeface="Lato Light"/>
                <a:ea typeface="Lato Light"/>
                <a:cs typeface="Lato Light"/>
                <a:sym typeface="Lato Light"/>
              </a:endParaRPr>
            </a:p>
          </p:txBody>
        </p:sp>
        <p:sp>
          <p:nvSpPr>
            <p:cNvPr id="189" name="Google Shape;189;p28"/>
            <p:cNvSpPr/>
            <p:nvPr/>
          </p:nvSpPr>
          <p:spPr>
            <a:xfrm>
              <a:off x="4311781" y="2799840"/>
              <a:ext cx="1526364" cy="1581913"/>
            </a:xfrm>
            <a:custGeom>
              <a:avLst/>
              <a:gdLst/>
              <a:ahLst/>
              <a:cxnLst/>
              <a:rect l="l" t="t" r="r" b="b"/>
              <a:pathLst>
                <a:path w="21600" h="21243" extrusionOk="0">
                  <a:moveTo>
                    <a:pt x="12593" y="0"/>
                  </a:moveTo>
                  <a:lnTo>
                    <a:pt x="21600" y="11784"/>
                  </a:lnTo>
                  <a:cubicBezTo>
                    <a:pt x="19267" y="15419"/>
                    <a:pt x="15759" y="18239"/>
                    <a:pt x="11598" y="19826"/>
                  </a:cubicBezTo>
                  <a:cubicBezTo>
                    <a:pt x="7919" y="21229"/>
                    <a:pt x="3894" y="21600"/>
                    <a:pt x="0" y="20896"/>
                  </a:cubicBezTo>
                  <a:lnTo>
                    <a:pt x="10857" y="6567"/>
                  </a:lnTo>
                  <a:cubicBezTo>
                    <a:pt x="11599" y="5663"/>
                    <a:pt x="12137" y="4623"/>
                    <a:pt x="12439" y="3514"/>
                  </a:cubicBezTo>
                  <a:cubicBezTo>
                    <a:pt x="12751" y="2366"/>
                    <a:pt x="12804" y="1168"/>
                    <a:pt x="12593" y="0"/>
                  </a:cubicBezTo>
                  <a:close/>
                </a:path>
              </a:pathLst>
            </a:custGeom>
            <a:solidFill>
              <a:schemeClr val="accent3"/>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200">
                <a:solidFill>
                  <a:srgbClr val="FFFFFF"/>
                </a:solidFill>
                <a:latin typeface="Lato Light"/>
                <a:ea typeface="Lato Light"/>
                <a:cs typeface="Lato Light"/>
                <a:sym typeface="Lato Light"/>
              </a:endParaRPr>
            </a:p>
          </p:txBody>
        </p:sp>
        <p:sp>
          <p:nvSpPr>
            <p:cNvPr id="190" name="Google Shape;190;p28"/>
            <p:cNvSpPr/>
            <p:nvPr/>
          </p:nvSpPr>
          <p:spPr>
            <a:xfrm>
              <a:off x="4676823" y="1946286"/>
              <a:ext cx="1378690" cy="1668222"/>
            </a:xfrm>
            <a:custGeom>
              <a:avLst/>
              <a:gdLst/>
              <a:ahLst/>
              <a:cxnLst/>
              <a:rect l="l" t="t" r="r" b="b"/>
              <a:pathLst>
                <a:path w="21337" h="21600" extrusionOk="0">
                  <a:moveTo>
                    <a:pt x="0" y="4387"/>
                  </a:moveTo>
                  <a:lnTo>
                    <a:pt x="15846" y="0"/>
                  </a:lnTo>
                  <a:cubicBezTo>
                    <a:pt x="19012" y="3104"/>
                    <a:pt x="20914" y="6970"/>
                    <a:pt x="21275" y="11038"/>
                  </a:cubicBezTo>
                  <a:cubicBezTo>
                    <a:pt x="21600" y="14704"/>
                    <a:pt x="20656" y="18371"/>
                    <a:pt x="18557" y="21600"/>
                  </a:cubicBezTo>
                  <a:lnTo>
                    <a:pt x="6371" y="7619"/>
                  </a:lnTo>
                  <a:cubicBezTo>
                    <a:pt x="5672" y="6816"/>
                    <a:pt x="4801" y="6128"/>
                    <a:pt x="3803" y="5590"/>
                  </a:cubicBezTo>
                  <a:cubicBezTo>
                    <a:pt x="2651" y="4968"/>
                    <a:pt x="1355" y="4558"/>
                    <a:pt x="0" y="4387"/>
                  </a:cubicBezTo>
                  <a:close/>
                </a:path>
              </a:pathLst>
            </a:custGeom>
            <a:solidFill>
              <a:schemeClr val="accent2"/>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300">
                <a:solidFill>
                  <a:schemeClr val="dk1"/>
                </a:solidFill>
                <a:latin typeface="Lato Light"/>
                <a:ea typeface="Lato Light"/>
                <a:cs typeface="Lato Light"/>
                <a:sym typeface="Lato Light"/>
              </a:endParaRPr>
            </a:p>
          </p:txBody>
        </p:sp>
        <p:sp>
          <p:nvSpPr>
            <p:cNvPr id="191" name="Google Shape;191;p28"/>
            <p:cNvSpPr txBox="1"/>
            <p:nvPr/>
          </p:nvSpPr>
          <p:spPr>
            <a:xfrm>
              <a:off x="4444343" y="1670781"/>
              <a:ext cx="3123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GB" sz="1600" b="1">
                  <a:solidFill>
                    <a:schemeClr val="lt1"/>
                  </a:solidFill>
                  <a:latin typeface="League Spartan"/>
                  <a:ea typeface="League Spartan"/>
                  <a:cs typeface="League Spartan"/>
                  <a:sym typeface="League Spartan"/>
                </a:rPr>
                <a:t>01</a:t>
              </a:r>
              <a:endParaRPr sz="1600" b="1">
                <a:latin typeface="League Spartan"/>
                <a:ea typeface="League Spartan"/>
                <a:cs typeface="League Spartan"/>
                <a:sym typeface="League Spartan"/>
              </a:endParaRPr>
            </a:p>
          </p:txBody>
        </p:sp>
        <p:sp>
          <p:nvSpPr>
            <p:cNvPr id="192" name="Google Shape;192;p28"/>
            <p:cNvSpPr txBox="1"/>
            <p:nvPr/>
          </p:nvSpPr>
          <p:spPr>
            <a:xfrm>
              <a:off x="5443660" y="2500224"/>
              <a:ext cx="3606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GB" sz="1600" b="1">
                  <a:solidFill>
                    <a:schemeClr val="lt1"/>
                  </a:solidFill>
                  <a:latin typeface="League Spartan"/>
                  <a:ea typeface="League Spartan"/>
                  <a:cs typeface="League Spartan"/>
                  <a:sym typeface="League Spartan"/>
                </a:rPr>
                <a:t>02</a:t>
              </a:r>
              <a:endParaRPr sz="1600" b="1">
                <a:latin typeface="League Spartan"/>
                <a:ea typeface="League Spartan"/>
                <a:cs typeface="League Spartan"/>
                <a:sym typeface="League Spartan"/>
              </a:endParaRPr>
            </a:p>
          </p:txBody>
        </p:sp>
        <p:sp>
          <p:nvSpPr>
            <p:cNvPr id="193" name="Google Shape;193;p28"/>
            <p:cNvSpPr txBox="1"/>
            <p:nvPr/>
          </p:nvSpPr>
          <p:spPr>
            <a:xfrm>
              <a:off x="4929328" y="3709325"/>
              <a:ext cx="3687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GB" sz="1600" b="1">
                  <a:solidFill>
                    <a:schemeClr val="lt1"/>
                  </a:solidFill>
                  <a:latin typeface="League Spartan"/>
                  <a:ea typeface="League Spartan"/>
                  <a:cs typeface="League Spartan"/>
                  <a:sym typeface="League Spartan"/>
                </a:rPr>
                <a:t>03</a:t>
              </a:r>
              <a:endParaRPr sz="1600" b="1">
                <a:latin typeface="League Spartan"/>
                <a:ea typeface="League Spartan"/>
                <a:cs typeface="League Spartan"/>
                <a:sym typeface="League Spartan"/>
              </a:endParaRPr>
            </a:p>
          </p:txBody>
        </p:sp>
        <p:sp>
          <p:nvSpPr>
            <p:cNvPr id="194" name="Google Shape;194;p28"/>
            <p:cNvSpPr txBox="1"/>
            <p:nvPr/>
          </p:nvSpPr>
          <p:spPr>
            <a:xfrm>
              <a:off x="3677557" y="3598802"/>
              <a:ext cx="3867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GB" sz="1600" b="1">
                  <a:solidFill>
                    <a:schemeClr val="lt1"/>
                  </a:solidFill>
                  <a:latin typeface="League Spartan"/>
                  <a:ea typeface="League Spartan"/>
                  <a:cs typeface="League Spartan"/>
                  <a:sym typeface="League Spartan"/>
                </a:rPr>
                <a:t>04</a:t>
              </a:r>
              <a:endParaRPr sz="1600" b="1">
                <a:latin typeface="League Spartan"/>
                <a:ea typeface="League Spartan"/>
                <a:cs typeface="League Spartan"/>
                <a:sym typeface="League Spartan"/>
              </a:endParaRPr>
            </a:p>
          </p:txBody>
        </p:sp>
        <p:sp>
          <p:nvSpPr>
            <p:cNvPr id="195" name="Google Shape;195;p28"/>
            <p:cNvSpPr txBox="1"/>
            <p:nvPr/>
          </p:nvSpPr>
          <p:spPr>
            <a:xfrm>
              <a:off x="3395840" y="2345006"/>
              <a:ext cx="3804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GB" sz="1600" b="1">
                  <a:solidFill>
                    <a:schemeClr val="lt1"/>
                  </a:solidFill>
                  <a:latin typeface="League Spartan"/>
                  <a:ea typeface="League Spartan"/>
                  <a:cs typeface="League Spartan"/>
                  <a:sym typeface="League Spartan"/>
                </a:rPr>
                <a:t>05</a:t>
              </a:r>
              <a:endParaRPr sz="1600" b="1">
                <a:latin typeface="League Spartan"/>
                <a:ea typeface="League Spartan"/>
                <a:cs typeface="League Spartan"/>
                <a:sym typeface="League Spartan"/>
              </a:endParaRPr>
            </a:p>
          </p:txBody>
        </p:sp>
      </p:grpSp>
      <p:sp>
        <p:nvSpPr>
          <p:cNvPr id="196" name="Google Shape;196;p28"/>
          <p:cNvSpPr txBox="1">
            <a:spLocks noGrp="1"/>
          </p:cNvSpPr>
          <p:nvPr>
            <p:ph type="subTitle" idx="5"/>
          </p:nvPr>
        </p:nvSpPr>
        <p:spPr>
          <a:xfrm>
            <a:off x="6354875" y="3668350"/>
            <a:ext cx="2318400" cy="12162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League Spartan Medium"/>
              <a:buNone/>
              <a:defRPr sz="2800">
                <a:solidFill>
                  <a:schemeClr val="dk1"/>
                </a:solidFill>
                <a:latin typeface="League Spartan Medium"/>
                <a:ea typeface="League Spartan Medium"/>
                <a:cs typeface="League Spartan Medium"/>
                <a:sym typeface="League Spartan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spAutoFit/>
          </a:bodyPr>
          <a:lstStyle>
            <a:lvl1pPr marL="457200" lvl="0" indent="-311150">
              <a:lnSpc>
                <a:spcPct val="115000"/>
              </a:lnSpc>
              <a:spcBef>
                <a:spcPts val="0"/>
              </a:spcBef>
              <a:spcAft>
                <a:spcPts val="0"/>
              </a:spcAft>
              <a:buClr>
                <a:schemeClr val="dk2"/>
              </a:buClr>
              <a:buSzPts val="1300"/>
              <a:buFont typeface="Inter"/>
              <a:buChar char="●"/>
              <a:defRPr sz="1300">
                <a:solidFill>
                  <a:schemeClr val="dk2"/>
                </a:solidFill>
                <a:latin typeface="Inter"/>
                <a:ea typeface="Inter"/>
                <a:cs typeface="Inter"/>
                <a:sym typeface="Inter"/>
              </a:defRPr>
            </a:lvl1pPr>
            <a:lvl2pPr marL="914400" lvl="1"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2pPr>
            <a:lvl3pPr marL="1371600" lvl="2"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3pPr>
            <a:lvl4pPr marL="1828800" lvl="3"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4pPr>
            <a:lvl5pPr marL="2286000" lvl="4"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5pPr>
            <a:lvl6pPr marL="2743200" lvl="5"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6pPr>
            <a:lvl7pPr marL="3200400" lvl="6"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7pPr>
            <a:lvl8pPr marL="3657600" lvl="7"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8pPr>
            <a:lvl9pPr marL="4114800" lvl="8"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6" r:id="rId4"/>
    <p:sldLayoutId id="2147483671" r:id="rId5"/>
    <p:sldLayoutId id="2147483672" r:id="rId6"/>
    <p:sldLayoutId id="2147483673" r:id="rId7"/>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5.png"/><Relationship Id="rId7"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mailto:Info@karunaedt.org" TargetMode="External"/><Relationship Id="rId2" Type="http://schemas.openxmlformats.org/officeDocument/2006/relationships/hyperlink" Target="https://www.karunaedt.org/" TargetMode="Externa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hyperlink" Target="http://karunaedt.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2.jpe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65.jpeg"/><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3" name="Picture 2"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22772" y="119742"/>
            <a:ext cx="1016000" cy="609600"/>
          </a:xfrm>
          <a:prstGeom prst="rect">
            <a:avLst/>
          </a:prstGeom>
          <a:noFill/>
        </p:spPr>
      </p:pic>
      <p:sp>
        <p:nvSpPr>
          <p:cNvPr id="2" name="Rectangle 1"/>
          <p:cNvSpPr/>
          <p:nvPr/>
        </p:nvSpPr>
        <p:spPr>
          <a:xfrm>
            <a:off x="647206" y="1946564"/>
            <a:ext cx="6357257" cy="1323439"/>
          </a:xfrm>
          <a:prstGeom prst="rect">
            <a:avLst/>
          </a:prstGeom>
        </p:spPr>
        <p:txBody>
          <a:bodyPr wrap="square">
            <a:spAutoFit/>
          </a:bodyPr>
          <a:lstStyle/>
          <a:p>
            <a:pPr algn="ctr"/>
            <a:r>
              <a:rPr lang="en-US" sz="2000" b="1" dirty="0" smtClean="0">
                <a:latin typeface="Century Gothic" pitchFamily="34" charset="0"/>
              </a:rPr>
              <a:t>Employment should only be understood as “Application of Knowledge &amp; Skills” of a Person by Employers to create Value for Society, either through Goods or through Services. </a:t>
            </a:r>
            <a:endParaRPr lang="en-US" sz="2000" b="1" dirty="0">
              <a:latin typeface="Century Gothic"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10</a:t>
            </a:fld>
            <a:endParaRPr lang="en-GB" dirty="0"/>
          </a:p>
        </p:txBody>
      </p:sp>
      <p:pic>
        <p:nvPicPr>
          <p:cNvPr id="8" name="Picture 7"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106852" y="119742"/>
            <a:ext cx="1016000" cy="609600"/>
          </a:xfrm>
          <a:prstGeom prst="rect">
            <a:avLst/>
          </a:prstGeom>
          <a:noFill/>
        </p:spPr>
      </p:pic>
      <p:pic>
        <p:nvPicPr>
          <p:cNvPr id="7" name="Picture 7" descr="C:\Users\DEBASISH\Desktop\g2.jpeg"/>
          <p:cNvPicPr>
            <a:picLocks noChangeAspect="1" noChangeArrowheads="1"/>
          </p:cNvPicPr>
          <p:nvPr/>
        </p:nvPicPr>
        <p:blipFill>
          <a:blip r:embed="rId4"/>
          <a:srcRect/>
          <a:stretch>
            <a:fillRect/>
          </a:stretch>
        </p:blipFill>
        <p:spPr bwMode="auto">
          <a:xfrm>
            <a:off x="190005" y="225631"/>
            <a:ext cx="7811325" cy="4393870"/>
          </a:xfrm>
          <a:prstGeom prst="rect">
            <a:avLst/>
          </a:prstGeom>
          <a:noFill/>
        </p:spPr>
      </p:pic>
      <p:sp>
        <p:nvSpPr>
          <p:cNvPr id="11" name="Rectangle 10"/>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2" name="Straight Connector 11"/>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7125969" y="1341173"/>
            <a:ext cx="1584366" cy="20522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600" b="1" dirty="0" smtClean="0">
              <a:solidFill>
                <a:schemeClr val="tx1"/>
              </a:solidFill>
              <a:latin typeface="Century Gothic" pitchFamily="34" charset="0"/>
            </a:endParaRPr>
          </a:p>
          <a:p>
            <a:pPr algn="ctr"/>
            <a:endParaRPr lang="en-US" sz="1600" b="1" dirty="0" smtClean="0">
              <a:solidFill>
                <a:schemeClr val="tx1"/>
              </a:solidFill>
              <a:latin typeface="Century Gothic" pitchFamily="34" charset="0"/>
            </a:endParaRPr>
          </a:p>
          <a:p>
            <a:pPr algn="ctr"/>
            <a:r>
              <a:rPr lang="en-US" b="1" dirty="0" smtClean="0">
                <a:solidFill>
                  <a:schemeClr val="tx1"/>
                </a:solidFill>
                <a:latin typeface="Century Gothic" pitchFamily="34" charset="0"/>
              </a:rPr>
              <a:t>Employer</a:t>
            </a:r>
            <a:endParaRPr lang="en-US" b="1" dirty="0">
              <a:solidFill>
                <a:schemeClr val="tx1"/>
              </a:solidFill>
              <a:latin typeface="Century Gothic" pitchFamily="34" charset="0"/>
            </a:endParaRPr>
          </a:p>
        </p:txBody>
      </p:sp>
      <p:sp>
        <p:nvSpPr>
          <p:cNvPr id="25" name="Rounded Rectangle 24"/>
          <p:cNvSpPr/>
          <p:nvPr/>
        </p:nvSpPr>
        <p:spPr>
          <a:xfrm>
            <a:off x="3743607" y="1341173"/>
            <a:ext cx="1584366" cy="20522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600" b="1" dirty="0" smtClean="0">
              <a:solidFill>
                <a:schemeClr val="tx1"/>
              </a:solidFill>
              <a:latin typeface="Century Gothic" pitchFamily="34" charset="0"/>
            </a:endParaRPr>
          </a:p>
          <a:p>
            <a:pPr algn="ctr"/>
            <a:endParaRPr lang="en-US" sz="1600" b="1" dirty="0" smtClean="0">
              <a:solidFill>
                <a:schemeClr val="tx1"/>
              </a:solidFill>
              <a:latin typeface="Century Gothic" pitchFamily="34" charset="0"/>
            </a:endParaRPr>
          </a:p>
          <a:p>
            <a:pPr algn="ctr"/>
            <a:r>
              <a:rPr lang="en-US" b="1" dirty="0" smtClean="0">
                <a:solidFill>
                  <a:schemeClr val="tx1"/>
                </a:solidFill>
                <a:latin typeface="Century Gothic" pitchFamily="34" charset="0"/>
              </a:rPr>
              <a:t>Higher Education</a:t>
            </a:r>
            <a:endParaRPr lang="en-US" b="1" dirty="0">
              <a:solidFill>
                <a:schemeClr val="tx1"/>
              </a:solidFill>
              <a:latin typeface="Century Gothic" pitchFamily="34" charset="0"/>
            </a:endParaRPr>
          </a:p>
        </p:txBody>
      </p:sp>
      <p:sp>
        <p:nvSpPr>
          <p:cNvPr id="24" name="Rounded Rectangle 23"/>
          <p:cNvSpPr/>
          <p:nvPr/>
        </p:nvSpPr>
        <p:spPr>
          <a:xfrm>
            <a:off x="325582" y="1341173"/>
            <a:ext cx="1584366" cy="20522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600" b="1" dirty="0" smtClean="0">
              <a:solidFill>
                <a:schemeClr val="tx1"/>
              </a:solidFill>
              <a:latin typeface="Century Gothic" pitchFamily="34" charset="0"/>
            </a:endParaRPr>
          </a:p>
          <a:p>
            <a:pPr algn="ctr"/>
            <a:endParaRPr lang="en-US" sz="1600" b="1" dirty="0" smtClean="0">
              <a:solidFill>
                <a:schemeClr val="tx1"/>
              </a:solidFill>
              <a:latin typeface="Century Gothic" pitchFamily="34" charset="0"/>
            </a:endParaRPr>
          </a:p>
          <a:p>
            <a:pPr algn="ctr"/>
            <a:r>
              <a:rPr lang="en-US" b="1" dirty="0" smtClean="0">
                <a:solidFill>
                  <a:schemeClr val="tx1"/>
                </a:solidFill>
                <a:latin typeface="Century Gothic" pitchFamily="34" charset="0"/>
              </a:rPr>
              <a:t>School</a:t>
            </a:r>
            <a:endParaRPr lang="en-US" b="1" dirty="0">
              <a:solidFill>
                <a:schemeClr val="tx1"/>
              </a:solidFill>
              <a:latin typeface="Century Gothic" pitchFamily="34" charset="0"/>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11</a:t>
            </a:fld>
            <a:endParaRPr lang="en-GB"/>
          </a:p>
        </p:txBody>
      </p:sp>
      <p:sp>
        <p:nvSpPr>
          <p:cNvPr id="3" name="Title 2"/>
          <p:cNvSpPr>
            <a:spLocks noGrp="1"/>
          </p:cNvSpPr>
          <p:nvPr>
            <p:ph type="title"/>
          </p:nvPr>
        </p:nvSpPr>
        <p:spPr>
          <a:xfrm>
            <a:off x="1202191" y="314983"/>
            <a:ext cx="6485100" cy="726900"/>
          </a:xfrm>
        </p:spPr>
        <p:txBody>
          <a:bodyPr/>
          <a:lstStyle/>
          <a:p>
            <a:r>
              <a:rPr lang="en-US" b="1" dirty="0" smtClean="0">
                <a:solidFill>
                  <a:srgbClr val="FF0000"/>
                </a:solidFill>
                <a:latin typeface="Century Gothic" pitchFamily="34" charset="0"/>
              </a:rPr>
              <a:t>Education Assembly Line</a:t>
            </a:r>
            <a:endParaRPr lang="en-US" dirty="0">
              <a:solidFill>
                <a:srgbClr val="FF0000"/>
              </a:solidFill>
              <a:latin typeface="Century Gothic" pitchFamily="34" charset="0"/>
            </a:endParaRPr>
          </a:p>
        </p:txBody>
      </p:sp>
      <p:cxnSp>
        <p:nvCxnSpPr>
          <p:cNvPr id="15" name="Straight Connector 14"/>
          <p:cNvCxnSpPr/>
          <p:nvPr/>
        </p:nvCxnSpPr>
        <p:spPr>
          <a:xfrm flipV="1">
            <a:off x="1235034" y="855024"/>
            <a:ext cx="7908966" cy="118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 descr="C:\Users\DEBASISH\Desktop\1478890.png"/>
          <p:cNvPicPr>
            <a:picLocks noChangeAspect="1" noChangeArrowheads="1"/>
          </p:cNvPicPr>
          <p:nvPr/>
        </p:nvPicPr>
        <p:blipFill>
          <a:blip r:embed="rId2"/>
          <a:srcRect/>
          <a:stretch>
            <a:fillRect/>
          </a:stretch>
        </p:blipFill>
        <p:spPr bwMode="auto">
          <a:xfrm flipH="1">
            <a:off x="7104411" y="1512399"/>
            <a:ext cx="1564575" cy="1382431"/>
          </a:xfrm>
          <a:prstGeom prst="rect">
            <a:avLst/>
          </a:prstGeom>
          <a:noFill/>
        </p:spPr>
      </p:pic>
      <p:pic>
        <p:nvPicPr>
          <p:cNvPr id="27" name="Picture 2" descr="C:\Users\DEBASISH\Downloads\college-removebg-preview (1).png"/>
          <p:cNvPicPr>
            <a:picLocks noChangeAspect="1" noChangeArrowheads="1"/>
          </p:cNvPicPr>
          <p:nvPr/>
        </p:nvPicPr>
        <p:blipFill>
          <a:blip r:embed="rId3"/>
          <a:srcRect/>
          <a:stretch>
            <a:fillRect/>
          </a:stretch>
        </p:blipFill>
        <p:spPr bwMode="auto">
          <a:xfrm>
            <a:off x="3800104" y="1516028"/>
            <a:ext cx="1543792" cy="1375172"/>
          </a:xfrm>
          <a:prstGeom prst="rect">
            <a:avLst/>
          </a:prstGeom>
          <a:noFill/>
        </p:spPr>
      </p:pic>
      <p:pic>
        <p:nvPicPr>
          <p:cNvPr id="28" name="Picture 3" descr="C:\Users\DEBASISH\Downloads\school-removebg-preview.png"/>
          <p:cNvPicPr>
            <a:picLocks noChangeAspect="1" noChangeArrowheads="1"/>
          </p:cNvPicPr>
          <p:nvPr/>
        </p:nvPicPr>
        <p:blipFill>
          <a:blip r:embed="rId4" cstate="print"/>
          <a:srcRect/>
          <a:stretch>
            <a:fillRect/>
          </a:stretch>
        </p:blipFill>
        <p:spPr bwMode="auto">
          <a:xfrm>
            <a:off x="427512" y="1579242"/>
            <a:ext cx="1377537" cy="1248744"/>
          </a:xfrm>
          <a:prstGeom prst="rect">
            <a:avLst/>
          </a:prstGeom>
          <a:noFill/>
        </p:spPr>
      </p:pic>
      <p:pic>
        <p:nvPicPr>
          <p:cNvPr id="34" name="Picture 33" descr="C:\Users\DEBASISH\Desktop\base_logo_transparent_background\base_logo_transparent_background.png"/>
          <p:cNvPicPr>
            <a:picLocks noChangeAspect="1" noChangeArrowheads="1"/>
          </p:cNvPicPr>
          <p:nvPr/>
        </p:nvPicPr>
        <p:blipFill>
          <a:blip r:embed="rId5" cstate="print"/>
          <a:srcRect/>
          <a:stretch>
            <a:fillRect/>
          </a:stretch>
        </p:blipFill>
        <p:spPr bwMode="auto">
          <a:xfrm>
            <a:off x="8106852" y="119742"/>
            <a:ext cx="1016000" cy="609600"/>
          </a:xfrm>
          <a:prstGeom prst="rect">
            <a:avLst/>
          </a:prstGeom>
          <a:noFill/>
        </p:spPr>
      </p:pic>
      <p:sp>
        <p:nvSpPr>
          <p:cNvPr id="22" name="Right Arrow 21"/>
          <p:cNvSpPr/>
          <p:nvPr/>
        </p:nvSpPr>
        <p:spPr>
          <a:xfrm flipH="1">
            <a:off x="5397336" y="1398322"/>
            <a:ext cx="1595252" cy="72439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smtClean="0">
              <a:solidFill>
                <a:schemeClr val="tx1"/>
              </a:solidFill>
              <a:latin typeface="Century Gothic" pitchFamily="34" charset="0"/>
            </a:endParaRPr>
          </a:p>
          <a:p>
            <a:pPr algn="ctr"/>
            <a:endParaRPr lang="en-US" sz="1100" b="1" dirty="0" smtClean="0">
              <a:solidFill>
                <a:schemeClr val="tx1"/>
              </a:solidFill>
              <a:latin typeface="Century Gothic" pitchFamily="34" charset="0"/>
            </a:endParaRPr>
          </a:p>
          <a:p>
            <a:pPr algn="ctr"/>
            <a:r>
              <a:rPr lang="en-US" sz="1100" b="1" dirty="0" smtClean="0">
                <a:solidFill>
                  <a:schemeClr val="tx1"/>
                </a:solidFill>
                <a:latin typeface="Century Gothic" pitchFamily="34" charset="0"/>
              </a:rPr>
              <a:t>Competency Requirement </a:t>
            </a:r>
          </a:p>
          <a:p>
            <a:pPr algn="ctr"/>
            <a:endParaRPr lang="en-US" sz="1100" b="1" dirty="0" smtClean="0">
              <a:solidFill>
                <a:schemeClr val="tx1"/>
              </a:solidFill>
              <a:latin typeface="Century Gothic" pitchFamily="34" charset="0"/>
            </a:endParaRPr>
          </a:p>
          <a:p>
            <a:pPr algn="ctr"/>
            <a:endParaRPr lang="en-US" sz="1100" b="1" dirty="0">
              <a:solidFill>
                <a:schemeClr val="tx1"/>
              </a:solidFill>
              <a:latin typeface="Century Gothic" pitchFamily="34" charset="0"/>
            </a:endParaRPr>
          </a:p>
        </p:txBody>
      </p:sp>
      <p:sp>
        <p:nvSpPr>
          <p:cNvPr id="23" name="Right Arrow 22"/>
          <p:cNvSpPr/>
          <p:nvPr/>
        </p:nvSpPr>
        <p:spPr>
          <a:xfrm flipH="1">
            <a:off x="1999017" y="1398322"/>
            <a:ext cx="1595252" cy="72439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smtClean="0">
              <a:solidFill>
                <a:schemeClr val="tx1"/>
              </a:solidFill>
              <a:latin typeface="Century Gothic" pitchFamily="34" charset="0"/>
            </a:endParaRPr>
          </a:p>
          <a:p>
            <a:pPr algn="ctr"/>
            <a:endParaRPr lang="en-US" sz="1100" b="1" dirty="0" smtClean="0">
              <a:solidFill>
                <a:schemeClr val="tx1"/>
              </a:solidFill>
              <a:latin typeface="Century Gothic" pitchFamily="34" charset="0"/>
            </a:endParaRPr>
          </a:p>
          <a:p>
            <a:pPr algn="ctr"/>
            <a:r>
              <a:rPr lang="en-US" sz="1100" b="1" dirty="0" smtClean="0">
                <a:solidFill>
                  <a:schemeClr val="tx1"/>
                </a:solidFill>
                <a:latin typeface="Century Gothic" pitchFamily="34" charset="0"/>
              </a:rPr>
              <a:t>Competency Requirement </a:t>
            </a:r>
          </a:p>
          <a:p>
            <a:pPr algn="ctr"/>
            <a:endParaRPr lang="en-US" sz="1100" b="1" dirty="0" smtClean="0">
              <a:solidFill>
                <a:schemeClr val="tx1"/>
              </a:solidFill>
              <a:latin typeface="Century Gothic" pitchFamily="34" charset="0"/>
            </a:endParaRPr>
          </a:p>
          <a:p>
            <a:pPr algn="ctr"/>
            <a:endParaRPr lang="en-US" sz="1100" b="1" dirty="0">
              <a:solidFill>
                <a:schemeClr val="tx1"/>
              </a:solidFill>
              <a:latin typeface="Century Gothic" pitchFamily="34" charset="0"/>
            </a:endParaRPr>
          </a:p>
        </p:txBody>
      </p:sp>
      <p:sp>
        <p:nvSpPr>
          <p:cNvPr id="35" name="Right Arrow 34"/>
          <p:cNvSpPr/>
          <p:nvPr/>
        </p:nvSpPr>
        <p:spPr>
          <a:xfrm>
            <a:off x="5466611" y="2512597"/>
            <a:ext cx="1595252" cy="72439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smtClean="0">
              <a:solidFill>
                <a:schemeClr val="tx1"/>
              </a:solidFill>
              <a:latin typeface="Century Gothic" pitchFamily="34" charset="0"/>
            </a:endParaRPr>
          </a:p>
          <a:p>
            <a:pPr algn="ctr"/>
            <a:endParaRPr lang="en-US" sz="1100" b="1" dirty="0" smtClean="0">
              <a:solidFill>
                <a:schemeClr val="tx1"/>
              </a:solidFill>
              <a:latin typeface="Century Gothic" pitchFamily="34" charset="0"/>
            </a:endParaRPr>
          </a:p>
          <a:p>
            <a:r>
              <a:rPr lang="en-US" sz="1100" b="1" dirty="0" smtClean="0">
                <a:solidFill>
                  <a:schemeClr val="tx1"/>
                </a:solidFill>
                <a:latin typeface="Century Gothic" pitchFamily="34" charset="0"/>
              </a:rPr>
              <a:t>   Recruitment</a:t>
            </a:r>
          </a:p>
          <a:p>
            <a:pPr algn="ctr"/>
            <a:endParaRPr lang="en-US" sz="1100" b="1" dirty="0" smtClean="0">
              <a:solidFill>
                <a:schemeClr val="tx1"/>
              </a:solidFill>
              <a:latin typeface="Century Gothic" pitchFamily="34" charset="0"/>
            </a:endParaRPr>
          </a:p>
          <a:p>
            <a:pPr algn="ctr"/>
            <a:endParaRPr lang="en-US" sz="1100" b="1" dirty="0">
              <a:solidFill>
                <a:schemeClr val="tx1"/>
              </a:solidFill>
              <a:latin typeface="Century Gothic" pitchFamily="34" charset="0"/>
            </a:endParaRPr>
          </a:p>
        </p:txBody>
      </p:sp>
      <p:sp>
        <p:nvSpPr>
          <p:cNvPr id="36" name="Right Arrow 35"/>
          <p:cNvSpPr/>
          <p:nvPr/>
        </p:nvSpPr>
        <p:spPr>
          <a:xfrm>
            <a:off x="2068292" y="2512597"/>
            <a:ext cx="1595252" cy="72439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smtClean="0">
                <a:solidFill>
                  <a:schemeClr val="tx1"/>
                </a:solidFill>
                <a:latin typeface="Century Gothic" pitchFamily="34" charset="0"/>
              </a:rPr>
              <a:t>    Evaluation</a:t>
            </a:r>
            <a:endParaRPr lang="en-US" sz="1100" b="1" dirty="0">
              <a:solidFill>
                <a:schemeClr val="tx1"/>
              </a:solidFill>
              <a:latin typeface="Century Gothic" pitchFamily="34" charset="0"/>
            </a:endParaRPr>
          </a:p>
        </p:txBody>
      </p:sp>
      <p:sp>
        <p:nvSpPr>
          <p:cNvPr id="37" name="Rectangle 36"/>
          <p:cNvSpPr/>
          <p:nvPr/>
        </p:nvSpPr>
        <p:spPr>
          <a:xfrm>
            <a:off x="3099460" y="2778836"/>
            <a:ext cx="510638" cy="201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rgbClr val="FF0000"/>
                </a:solidFill>
              </a:rPr>
              <a:t>Q.C</a:t>
            </a:r>
            <a:endParaRPr lang="en-US" sz="1100" b="1" dirty="0">
              <a:solidFill>
                <a:srgbClr val="FF0000"/>
              </a:solidFill>
            </a:endParaRPr>
          </a:p>
        </p:txBody>
      </p:sp>
      <p:sp>
        <p:nvSpPr>
          <p:cNvPr id="38" name="Rectangle 37"/>
          <p:cNvSpPr/>
          <p:nvPr/>
        </p:nvSpPr>
        <p:spPr>
          <a:xfrm>
            <a:off x="6505699" y="2788732"/>
            <a:ext cx="510638" cy="201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rgbClr val="FF0000"/>
                </a:solidFill>
              </a:rPr>
              <a:t>Q.C</a:t>
            </a:r>
            <a:endParaRPr lang="en-US" sz="1100" b="1" dirty="0">
              <a:solidFill>
                <a:srgbClr val="FF0000"/>
              </a:solidFill>
            </a:endParaRPr>
          </a:p>
        </p:txBody>
      </p:sp>
      <p:sp>
        <p:nvSpPr>
          <p:cNvPr id="20" name="Rectangle 19"/>
          <p:cNvSpPr/>
          <p:nvPr/>
        </p:nvSpPr>
        <p:spPr>
          <a:xfrm>
            <a:off x="0" y="4719640"/>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21" name="Straight Connector 20"/>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12</a:t>
            </a:fld>
            <a:endParaRPr lang="en-GB"/>
          </a:p>
        </p:txBody>
      </p:sp>
      <p:pic>
        <p:nvPicPr>
          <p:cNvPr id="7" name="Picture 6"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sp>
        <p:nvSpPr>
          <p:cNvPr id="10" name="Left Arrow 9"/>
          <p:cNvSpPr/>
          <p:nvPr/>
        </p:nvSpPr>
        <p:spPr>
          <a:xfrm>
            <a:off x="2351314" y="783772"/>
            <a:ext cx="4405745" cy="985652"/>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1"/>
                </a:solidFill>
                <a:latin typeface="Century Gothic" pitchFamily="34" charset="0"/>
              </a:rPr>
              <a:t>Competency Requirement</a:t>
            </a:r>
            <a:endParaRPr lang="en-US" sz="1800" b="1" dirty="0">
              <a:solidFill>
                <a:schemeClr val="tx1"/>
              </a:solidFill>
              <a:latin typeface="Century Gothic" pitchFamily="34" charset="0"/>
            </a:endParaRPr>
          </a:p>
        </p:txBody>
      </p:sp>
      <p:sp>
        <p:nvSpPr>
          <p:cNvPr id="11" name="Left Arrow 10"/>
          <p:cNvSpPr/>
          <p:nvPr/>
        </p:nvSpPr>
        <p:spPr>
          <a:xfrm flipH="1">
            <a:off x="2408712" y="2266208"/>
            <a:ext cx="4405745" cy="985652"/>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DEBASISH\Desktop\01.png"/>
          <p:cNvPicPr>
            <a:picLocks noChangeAspect="1" noChangeArrowheads="1"/>
          </p:cNvPicPr>
          <p:nvPr/>
        </p:nvPicPr>
        <p:blipFill>
          <a:blip r:embed="rId4">
            <a:lum bright="-1000" contrast="8000"/>
          </a:blip>
          <a:srcRect/>
          <a:stretch>
            <a:fillRect/>
          </a:stretch>
        </p:blipFill>
        <p:spPr bwMode="auto">
          <a:xfrm flipH="1">
            <a:off x="6555180" y="924319"/>
            <a:ext cx="2018804" cy="2487342"/>
          </a:xfrm>
          <a:prstGeom prst="rect">
            <a:avLst/>
          </a:prstGeom>
          <a:noFill/>
        </p:spPr>
      </p:pic>
      <p:pic>
        <p:nvPicPr>
          <p:cNvPr id="15" name="Picture 5" descr="C:\Users\DEBASISH\Desktop\04.png"/>
          <p:cNvPicPr>
            <a:picLocks noChangeAspect="1" noChangeArrowheads="1"/>
          </p:cNvPicPr>
          <p:nvPr/>
        </p:nvPicPr>
        <p:blipFill>
          <a:blip r:embed="rId5"/>
          <a:srcRect/>
          <a:stretch>
            <a:fillRect/>
          </a:stretch>
        </p:blipFill>
        <p:spPr bwMode="auto">
          <a:xfrm flipH="1">
            <a:off x="581806" y="958663"/>
            <a:ext cx="1726282" cy="2066308"/>
          </a:xfrm>
          <a:prstGeom prst="rect">
            <a:avLst/>
          </a:prstGeom>
          <a:noFill/>
        </p:spPr>
      </p:pic>
      <p:sp>
        <p:nvSpPr>
          <p:cNvPr id="16" name="TextBox 15"/>
          <p:cNvSpPr txBox="1"/>
          <p:nvPr/>
        </p:nvSpPr>
        <p:spPr>
          <a:xfrm>
            <a:off x="700644" y="3013365"/>
            <a:ext cx="1330037" cy="523220"/>
          </a:xfrm>
          <a:prstGeom prst="rect">
            <a:avLst/>
          </a:prstGeom>
          <a:noFill/>
        </p:spPr>
        <p:txBody>
          <a:bodyPr wrap="square" rtlCol="0">
            <a:spAutoFit/>
          </a:bodyPr>
          <a:lstStyle/>
          <a:p>
            <a:pPr algn="ctr"/>
            <a:r>
              <a:rPr lang="en-US" b="1" dirty="0" smtClean="0">
                <a:latin typeface="Century Gothic" pitchFamily="34" charset="0"/>
              </a:rPr>
              <a:t>  Higher Education</a:t>
            </a:r>
            <a:endParaRPr lang="en-US" b="1" dirty="0">
              <a:latin typeface="Century Gothic" pitchFamily="34" charset="0"/>
            </a:endParaRPr>
          </a:p>
        </p:txBody>
      </p:sp>
      <p:sp>
        <p:nvSpPr>
          <p:cNvPr id="17" name="TextBox 16"/>
          <p:cNvSpPr txBox="1"/>
          <p:nvPr/>
        </p:nvSpPr>
        <p:spPr>
          <a:xfrm>
            <a:off x="7184572" y="3013365"/>
            <a:ext cx="1021277" cy="307777"/>
          </a:xfrm>
          <a:prstGeom prst="rect">
            <a:avLst/>
          </a:prstGeom>
          <a:noFill/>
        </p:spPr>
        <p:txBody>
          <a:bodyPr wrap="square" rtlCol="0">
            <a:spAutoFit/>
          </a:bodyPr>
          <a:lstStyle/>
          <a:p>
            <a:r>
              <a:rPr lang="en-US" b="1" dirty="0" smtClean="0">
                <a:latin typeface="Century Gothic" pitchFamily="34" charset="0"/>
              </a:rPr>
              <a:t>Employer</a:t>
            </a:r>
            <a:endParaRPr lang="en-US" b="1" dirty="0">
              <a:latin typeface="Century Gothic" pitchFamily="34" charset="0"/>
            </a:endParaRPr>
          </a:p>
        </p:txBody>
      </p:sp>
      <p:sp>
        <p:nvSpPr>
          <p:cNvPr id="18" name="TextBox 17"/>
          <p:cNvSpPr txBox="1"/>
          <p:nvPr/>
        </p:nvSpPr>
        <p:spPr>
          <a:xfrm>
            <a:off x="2446317" y="2575955"/>
            <a:ext cx="2719449" cy="338554"/>
          </a:xfrm>
          <a:prstGeom prst="rect">
            <a:avLst/>
          </a:prstGeom>
          <a:noFill/>
        </p:spPr>
        <p:txBody>
          <a:bodyPr wrap="square" rtlCol="0">
            <a:spAutoFit/>
          </a:bodyPr>
          <a:lstStyle/>
          <a:p>
            <a:r>
              <a:rPr lang="en-US" sz="1600" b="1" dirty="0" smtClean="0">
                <a:latin typeface="Century Gothic" pitchFamily="34" charset="0"/>
              </a:rPr>
              <a:t>Recruitment Process </a:t>
            </a:r>
            <a:endParaRPr lang="en-US" sz="1600" b="1" dirty="0">
              <a:latin typeface="Century Gothic" pitchFamily="34" charset="0"/>
            </a:endParaRPr>
          </a:p>
        </p:txBody>
      </p:sp>
      <p:sp>
        <p:nvSpPr>
          <p:cNvPr id="23" name="Rectangle 22"/>
          <p:cNvSpPr/>
          <p:nvPr/>
        </p:nvSpPr>
        <p:spPr>
          <a:xfrm>
            <a:off x="4714514" y="2600695"/>
            <a:ext cx="748147" cy="308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rPr>
              <a:t>Q.C</a:t>
            </a:r>
            <a:endParaRPr lang="en-US" sz="2000" b="1" dirty="0">
              <a:solidFill>
                <a:srgbClr val="FF0000"/>
              </a:solidFill>
            </a:endParaRPr>
          </a:p>
        </p:txBody>
      </p:sp>
      <p:pic>
        <p:nvPicPr>
          <p:cNvPr id="44036" name="Picture 4" descr="C:\Users\DEBASISH\Downloads\Valve_2-removebg-preview.png"/>
          <p:cNvPicPr>
            <a:picLocks noChangeAspect="1" noChangeArrowheads="1"/>
          </p:cNvPicPr>
          <p:nvPr/>
        </p:nvPicPr>
        <p:blipFill>
          <a:blip r:embed="rId6"/>
          <a:srcRect/>
          <a:stretch>
            <a:fillRect/>
          </a:stretch>
        </p:blipFill>
        <p:spPr bwMode="auto">
          <a:xfrm>
            <a:off x="4539115" y="2195361"/>
            <a:ext cx="1066057" cy="1117854"/>
          </a:xfrm>
          <a:prstGeom prst="rect">
            <a:avLst/>
          </a:prstGeom>
          <a:noFill/>
        </p:spPr>
      </p:pic>
      <p:sp>
        <p:nvSpPr>
          <p:cNvPr id="19" name="Down Arrow 18"/>
          <p:cNvSpPr/>
          <p:nvPr/>
        </p:nvSpPr>
        <p:spPr>
          <a:xfrm>
            <a:off x="4560125" y="3218216"/>
            <a:ext cx="1045028" cy="760018"/>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531923" y="2573974"/>
            <a:ext cx="1498270" cy="338554"/>
          </a:xfrm>
          <a:prstGeom prst="rect">
            <a:avLst/>
          </a:prstGeom>
          <a:noFill/>
        </p:spPr>
        <p:txBody>
          <a:bodyPr wrap="square" rtlCol="0">
            <a:spAutoFit/>
          </a:bodyPr>
          <a:lstStyle/>
          <a:p>
            <a:r>
              <a:rPr lang="en-US" sz="1600" b="1" dirty="0" smtClean="0">
                <a:latin typeface="Century Gothic" pitchFamily="34" charset="0"/>
              </a:rPr>
              <a:t>Selection</a:t>
            </a:r>
            <a:endParaRPr lang="en-US" sz="1600" b="1" dirty="0">
              <a:latin typeface="Century Gothic" pitchFamily="34" charset="0"/>
            </a:endParaRPr>
          </a:p>
        </p:txBody>
      </p:sp>
      <p:sp>
        <p:nvSpPr>
          <p:cNvPr id="22" name="TextBox 21"/>
          <p:cNvSpPr txBox="1"/>
          <p:nvPr/>
        </p:nvSpPr>
        <p:spPr>
          <a:xfrm>
            <a:off x="4413663" y="3997034"/>
            <a:ext cx="1498270" cy="338554"/>
          </a:xfrm>
          <a:prstGeom prst="rect">
            <a:avLst/>
          </a:prstGeom>
          <a:noFill/>
        </p:spPr>
        <p:txBody>
          <a:bodyPr wrap="square" rtlCol="0">
            <a:spAutoFit/>
          </a:bodyPr>
          <a:lstStyle/>
          <a:p>
            <a:pPr algn="ctr"/>
            <a:r>
              <a:rPr lang="en-US" sz="1600" b="1" dirty="0" smtClean="0">
                <a:latin typeface="Century Gothic" pitchFamily="34" charset="0"/>
              </a:rPr>
              <a:t>Rejection</a:t>
            </a:r>
            <a:endParaRPr lang="en-US" sz="1600" b="1" dirty="0">
              <a:latin typeface="Century Gothic" pitchFamily="34" charset="0"/>
            </a:endParaRPr>
          </a:p>
        </p:txBody>
      </p:sp>
      <p:sp>
        <p:nvSpPr>
          <p:cNvPr id="20" name="Rectangle 19"/>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24" name="Straight Connector 23"/>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20" name="AutoShape 2"/>
          <p:cNvSpPr>
            <a:spLocks noChangeArrowheads="1"/>
          </p:cNvSpPr>
          <p:nvPr/>
        </p:nvSpPr>
        <p:spPr bwMode="auto">
          <a:xfrm>
            <a:off x="5947558" y="2432462"/>
            <a:ext cx="1981915" cy="914400"/>
          </a:xfrm>
          <a:prstGeom prst="flowChartProcess">
            <a:avLst/>
          </a:prstGeom>
          <a:solidFill>
            <a:schemeClr val="accent6">
              <a:lumMod val="60000"/>
              <a:lumOff val="40000"/>
            </a:schemeClr>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19" name="AutoShape 2"/>
          <p:cNvSpPr>
            <a:spLocks noChangeArrowheads="1"/>
          </p:cNvSpPr>
          <p:nvPr/>
        </p:nvSpPr>
        <p:spPr bwMode="auto">
          <a:xfrm>
            <a:off x="3964378" y="2871849"/>
            <a:ext cx="1981915" cy="914400"/>
          </a:xfrm>
          <a:prstGeom prst="flowChartProcess">
            <a:avLst/>
          </a:prstGeom>
          <a:solidFill>
            <a:schemeClr val="accent6">
              <a:lumMod val="60000"/>
              <a:lumOff val="40000"/>
            </a:schemeClr>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4098" name="AutoShape 2"/>
          <p:cNvSpPr>
            <a:spLocks noChangeArrowheads="1"/>
          </p:cNvSpPr>
          <p:nvPr/>
        </p:nvSpPr>
        <p:spPr bwMode="auto">
          <a:xfrm>
            <a:off x="1983179" y="3325090"/>
            <a:ext cx="1981915" cy="914400"/>
          </a:xfrm>
          <a:prstGeom prst="flowChartProcess">
            <a:avLst/>
          </a:prstGeom>
          <a:solidFill>
            <a:schemeClr val="accent6">
              <a:lumMod val="60000"/>
              <a:lumOff val="40000"/>
            </a:schemeClr>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13</a:t>
            </a:fld>
            <a:endParaRPr lang="en-GB"/>
          </a:p>
        </p:txBody>
      </p:sp>
      <p:pic>
        <p:nvPicPr>
          <p:cNvPr id="7" name="Picture 6"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pic>
        <p:nvPicPr>
          <p:cNvPr id="3074" name="Picture 2" descr="C:\Users\DEBASISH\Desktop\01.png"/>
          <p:cNvPicPr>
            <a:picLocks noChangeAspect="1" noChangeArrowheads="1"/>
          </p:cNvPicPr>
          <p:nvPr/>
        </p:nvPicPr>
        <p:blipFill>
          <a:blip r:embed="rId4"/>
          <a:srcRect/>
          <a:stretch>
            <a:fillRect/>
          </a:stretch>
        </p:blipFill>
        <p:spPr bwMode="auto">
          <a:xfrm flipH="1">
            <a:off x="6270160" y="1116281"/>
            <a:ext cx="1484415" cy="1533718"/>
          </a:xfrm>
          <a:prstGeom prst="rect">
            <a:avLst/>
          </a:prstGeom>
          <a:noFill/>
        </p:spPr>
      </p:pic>
      <p:pic>
        <p:nvPicPr>
          <p:cNvPr id="3076" name="Picture 4" descr="C:\Users\DEBASISH\Desktop\03.png"/>
          <p:cNvPicPr>
            <a:picLocks noChangeAspect="1" noChangeArrowheads="1"/>
          </p:cNvPicPr>
          <p:nvPr/>
        </p:nvPicPr>
        <p:blipFill>
          <a:blip r:embed="rId5"/>
          <a:srcRect/>
          <a:stretch>
            <a:fillRect/>
          </a:stretch>
        </p:blipFill>
        <p:spPr bwMode="auto">
          <a:xfrm flipH="1">
            <a:off x="4059836" y="1543795"/>
            <a:ext cx="1729194" cy="1401288"/>
          </a:xfrm>
          <a:prstGeom prst="rect">
            <a:avLst/>
          </a:prstGeom>
          <a:noFill/>
        </p:spPr>
      </p:pic>
      <p:pic>
        <p:nvPicPr>
          <p:cNvPr id="3077" name="Picture 5" descr="C:\Users\DEBASISH\Desktop\04.png"/>
          <p:cNvPicPr>
            <a:picLocks noChangeAspect="1" noChangeArrowheads="1"/>
          </p:cNvPicPr>
          <p:nvPr/>
        </p:nvPicPr>
        <p:blipFill>
          <a:blip r:embed="rId6"/>
          <a:srcRect/>
          <a:stretch>
            <a:fillRect/>
          </a:stretch>
        </p:blipFill>
        <p:spPr bwMode="auto">
          <a:xfrm>
            <a:off x="2181632" y="1805048"/>
            <a:ext cx="1535257" cy="1535257"/>
          </a:xfrm>
          <a:prstGeom prst="rect">
            <a:avLst/>
          </a:prstGeom>
          <a:noFill/>
        </p:spPr>
      </p:pic>
      <p:sp>
        <p:nvSpPr>
          <p:cNvPr id="14" name="TextBox 13"/>
          <p:cNvSpPr txBox="1"/>
          <p:nvPr/>
        </p:nvSpPr>
        <p:spPr>
          <a:xfrm>
            <a:off x="6531430" y="2493821"/>
            <a:ext cx="1021277" cy="307777"/>
          </a:xfrm>
          <a:prstGeom prst="rect">
            <a:avLst/>
          </a:prstGeom>
          <a:noFill/>
        </p:spPr>
        <p:txBody>
          <a:bodyPr wrap="square" rtlCol="0">
            <a:spAutoFit/>
          </a:bodyPr>
          <a:lstStyle/>
          <a:p>
            <a:r>
              <a:rPr lang="en-US" b="1" dirty="0" smtClean="0">
                <a:latin typeface="Century Gothic" pitchFamily="34" charset="0"/>
              </a:rPr>
              <a:t>Employer</a:t>
            </a:r>
            <a:endParaRPr lang="en-US" b="1" dirty="0">
              <a:latin typeface="Century Gothic" pitchFamily="34" charset="0"/>
            </a:endParaRPr>
          </a:p>
        </p:txBody>
      </p:sp>
      <p:sp>
        <p:nvSpPr>
          <p:cNvPr id="15" name="TextBox 14"/>
          <p:cNvSpPr txBox="1"/>
          <p:nvPr/>
        </p:nvSpPr>
        <p:spPr>
          <a:xfrm>
            <a:off x="4144486" y="2966851"/>
            <a:ext cx="1662548" cy="307777"/>
          </a:xfrm>
          <a:prstGeom prst="rect">
            <a:avLst/>
          </a:prstGeom>
          <a:noFill/>
        </p:spPr>
        <p:txBody>
          <a:bodyPr wrap="square" rtlCol="0">
            <a:spAutoFit/>
          </a:bodyPr>
          <a:lstStyle/>
          <a:p>
            <a:r>
              <a:rPr lang="en-US" b="1" dirty="0" smtClean="0">
                <a:latin typeface="Century Gothic" pitchFamily="34" charset="0"/>
              </a:rPr>
              <a:t>Higher Education</a:t>
            </a:r>
            <a:endParaRPr lang="en-US" b="1" dirty="0">
              <a:latin typeface="Century Gothic" pitchFamily="34" charset="0"/>
            </a:endParaRPr>
          </a:p>
        </p:txBody>
      </p:sp>
      <p:sp>
        <p:nvSpPr>
          <p:cNvPr id="17" name="TextBox 16"/>
          <p:cNvSpPr txBox="1"/>
          <p:nvPr/>
        </p:nvSpPr>
        <p:spPr>
          <a:xfrm>
            <a:off x="2481941" y="3437907"/>
            <a:ext cx="914403" cy="307777"/>
          </a:xfrm>
          <a:prstGeom prst="rect">
            <a:avLst/>
          </a:prstGeom>
          <a:noFill/>
        </p:spPr>
        <p:txBody>
          <a:bodyPr wrap="square" rtlCol="0">
            <a:spAutoFit/>
          </a:bodyPr>
          <a:lstStyle/>
          <a:p>
            <a:r>
              <a:rPr lang="en-US" b="1" dirty="0" smtClean="0">
                <a:latin typeface="Century Gothic" pitchFamily="34" charset="0"/>
              </a:rPr>
              <a:t>School </a:t>
            </a:r>
            <a:endParaRPr lang="en-US" b="1" dirty="0">
              <a:latin typeface="Century Gothic" pitchFamily="34" charset="0"/>
            </a:endParaRPr>
          </a:p>
        </p:txBody>
      </p:sp>
      <p:sp>
        <p:nvSpPr>
          <p:cNvPr id="31" name="Bent-Up Arrow 30"/>
          <p:cNvSpPr/>
          <p:nvPr/>
        </p:nvSpPr>
        <p:spPr>
          <a:xfrm>
            <a:off x="3990111" y="3823855"/>
            <a:ext cx="1971302" cy="427511"/>
          </a:xfrm>
          <a:prstGeom prst="bentUpArrow">
            <a:avLst>
              <a:gd name="adj1" fmla="val 50000"/>
              <a:gd name="adj2" fmla="val 47222"/>
              <a:gd name="adj3" fmla="val 25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100" b="1" dirty="0" smtClean="0">
                <a:solidFill>
                  <a:schemeClr val="tx1"/>
                </a:solidFill>
              </a:rPr>
              <a:t>EVALUATION</a:t>
            </a:r>
            <a:r>
              <a:rPr lang="en-US" sz="1100" b="1" dirty="0" smtClean="0"/>
              <a:t> </a:t>
            </a:r>
            <a:r>
              <a:rPr lang="en-US" sz="1100" b="1" dirty="0" smtClean="0">
                <a:solidFill>
                  <a:srgbClr val="FF0000"/>
                </a:solidFill>
              </a:rPr>
              <a:t>QC</a:t>
            </a:r>
          </a:p>
        </p:txBody>
      </p:sp>
      <p:sp>
        <p:nvSpPr>
          <p:cNvPr id="32" name="Bent-Up Arrow 31"/>
          <p:cNvSpPr/>
          <p:nvPr/>
        </p:nvSpPr>
        <p:spPr>
          <a:xfrm>
            <a:off x="5959435" y="3358739"/>
            <a:ext cx="1971302" cy="427511"/>
          </a:xfrm>
          <a:prstGeom prst="bentUpArrow">
            <a:avLst>
              <a:gd name="adj1" fmla="val 50000"/>
              <a:gd name="adj2" fmla="val 47222"/>
              <a:gd name="adj3" fmla="val 25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100" b="1" dirty="0" smtClean="0">
                <a:solidFill>
                  <a:schemeClr val="tx1"/>
                </a:solidFill>
              </a:rPr>
              <a:t>EVALUATION</a:t>
            </a:r>
            <a:r>
              <a:rPr lang="en-US" sz="1100" b="1" dirty="0" smtClean="0"/>
              <a:t> </a:t>
            </a:r>
            <a:r>
              <a:rPr lang="en-US" sz="1100" b="1" dirty="0" smtClean="0">
                <a:solidFill>
                  <a:srgbClr val="FF0000"/>
                </a:solidFill>
              </a:rPr>
              <a:t>QC</a:t>
            </a:r>
          </a:p>
        </p:txBody>
      </p:sp>
      <p:sp>
        <p:nvSpPr>
          <p:cNvPr id="18" name="Rectangle 17"/>
          <p:cNvSpPr/>
          <p:nvPr/>
        </p:nvSpPr>
        <p:spPr>
          <a:xfrm>
            <a:off x="0" y="4719640"/>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21" name="Straight Connector 20"/>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14</a:t>
            </a:fld>
            <a:endParaRPr lang="en-GB"/>
          </a:p>
        </p:txBody>
      </p:sp>
      <p:pic>
        <p:nvPicPr>
          <p:cNvPr id="9" name="Picture 8" descr="C:\Users\DEBASISH\Desktop\base_logo_transparent_background\base_logo_transparent_background.png"/>
          <p:cNvPicPr>
            <a:picLocks noChangeAspect="1" noChangeArrowheads="1"/>
          </p:cNvPicPr>
          <p:nvPr/>
        </p:nvPicPr>
        <p:blipFill>
          <a:blip r:embed="rId2" cstate="print"/>
          <a:srcRect/>
          <a:stretch>
            <a:fillRect/>
          </a:stretch>
        </p:blipFill>
        <p:spPr bwMode="auto">
          <a:xfrm>
            <a:off x="8054302" y="109232"/>
            <a:ext cx="1016000" cy="609600"/>
          </a:xfrm>
          <a:prstGeom prst="rect">
            <a:avLst/>
          </a:prstGeom>
          <a:noFill/>
        </p:spPr>
      </p:pic>
      <p:sp>
        <p:nvSpPr>
          <p:cNvPr id="31" name="Rectangle 30"/>
          <p:cNvSpPr>
            <a:spLocks noChangeAspect="1"/>
          </p:cNvSpPr>
          <p:nvPr/>
        </p:nvSpPr>
        <p:spPr>
          <a:xfrm>
            <a:off x="2159333" y="3396353"/>
            <a:ext cx="914400" cy="914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smtClean="0">
                <a:solidFill>
                  <a:schemeClr val="tx1"/>
                </a:solidFill>
              </a:rPr>
              <a:t>Foundational</a:t>
            </a:r>
            <a:endParaRPr lang="en-US" sz="900" b="1" dirty="0">
              <a:solidFill>
                <a:schemeClr val="tx1"/>
              </a:solidFill>
            </a:endParaRPr>
          </a:p>
        </p:txBody>
      </p:sp>
      <p:sp>
        <p:nvSpPr>
          <p:cNvPr id="35" name="Rectangle 34"/>
          <p:cNvSpPr>
            <a:spLocks noChangeAspect="1"/>
          </p:cNvSpPr>
          <p:nvPr/>
        </p:nvSpPr>
        <p:spPr>
          <a:xfrm>
            <a:off x="4979736" y="2090069"/>
            <a:ext cx="914400" cy="914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smtClean="0">
                <a:solidFill>
                  <a:schemeClr val="tx1"/>
                </a:solidFill>
              </a:rPr>
              <a:t>Secondary</a:t>
            </a:r>
            <a:endParaRPr lang="en-US" sz="900" b="1" dirty="0">
              <a:solidFill>
                <a:schemeClr val="tx1"/>
              </a:solidFill>
            </a:endParaRPr>
          </a:p>
        </p:txBody>
      </p:sp>
      <p:sp>
        <p:nvSpPr>
          <p:cNvPr id="36" name="Rectangle 35"/>
          <p:cNvSpPr>
            <a:spLocks noChangeAspect="1"/>
          </p:cNvSpPr>
          <p:nvPr/>
        </p:nvSpPr>
        <p:spPr>
          <a:xfrm>
            <a:off x="5904038" y="1674432"/>
            <a:ext cx="914400" cy="914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smtClean="0">
                <a:solidFill>
                  <a:schemeClr val="tx1"/>
                </a:solidFill>
              </a:rPr>
              <a:t>Higher Secondary</a:t>
            </a:r>
            <a:endParaRPr lang="en-US" sz="900" b="1" dirty="0">
              <a:solidFill>
                <a:schemeClr val="tx1"/>
              </a:solidFill>
            </a:endParaRPr>
          </a:p>
        </p:txBody>
      </p:sp>
      <p:sp>
        <p:nvSpPr>
          <p:cNvPr id="37" name="Rectangle 36"/>
          <p:cNvSpPr>
            <a:spLocks noChangeAspect="1"/>
          </p:cNvSpPr>
          <p:nvPr/>
        </p:nvSpPr>
        <p:spPr>
          <a:xfrm>
            <a:off x="6816464" y="1246920"/>
            <a:ext cx="914400" cy="914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smtClean="0">
                <a:solidFill>
                  <a:schemeClr val="tx1"/>
                </a:solidFill>
              </a:rPr>
              <a:t>Higher  Education</a:t>
            </a:r>
            <a:endParaRPr lang="en-US" sz="900" b="1" dirty="0">
              <a:solidFill>
                <a:schemeClr val="tx1"/>
              </a:solidFill>
            </a:endParaRPr>
          </a:p>
        </p:txBody>
      </p:sp>
      <p:sp>
        <p:nvSpPr>
          <p:cNvPr id="58" name="Rectangle 57"/>
          <p:cNvSpPr>
            <a:spLocks noChangeAspect="1"/>
          </p:cNvSpPr>
          <p:nvPr/>
        </p:nvSpPr>
        <p:spPr>
          <a:xfrm>
            <a:off x="7742719" y="864925"/>
            <a:ext cx="914400" cy="914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smtClean="0">
                <a:solidFill>
                  <a:schemeClr val="tx1"/>
                </a:solidFill>
              </a:rPr>
              <a:t>Employer</a:t>
            </a:r>
            <a:endParaRPr lang="en-US" sz="900" b="1" dirty="0">
              <a:solidFill>
                <a:schemeClr val="tx1"/>
              </a:solidFill>
            </a:endParaRPr>
          </a:p>
        </p:txBody>
      </p:sp>
      <p:sp>
        <p:nvSpPr>
          <p:cNvPr id="59" name="Bent-Up Arrow 58"/>
          <p:cNvSpPr/>
          <p:nvPr/>
        </p:nvSpPr>
        <p:spPr>
          <a:xfrm>
            <a:off x="2137563" y="4275117"/>
            <a:ext cx="926271" cy="427511"/>
          </a:xfrm>
          <a:prstGeom prst="bentUpArrow">
            <a:avLst>
              <a:gd name="adj1" fmla="val 50000"/>
              <a:gd name="adj2" fmla="val 25000"/>
              <a:gd name="adj3" fmla="val 2543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700" b="1" dirty="0" smtClean="0">
                <a:solidFill>
                  <a:schemeClr val="tx1"/>
                </a:solidFill>
              </a:rPr>
              <a:t>EVALUATION QC</a:t>
            </a:r>
          </a:p>
        </p:txBody>
      </p:sp>
      <p:sp>
        <p:nvSpPr>
          <p:cNvPr id="60" name="Rectangle 59"/>
          <p:cNvSpPr>
            <a:spLocks noChangeAspect="1"/>
          </p:cNvSpPr>
          <p:nvPr/>
        </p:nvSpPr>
        <p:spPr>
          <a:xfrm>
            <a:off x="1199412" y="3764487"/>
            <a:ext cx="914400" cy="914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smtClean="0">
                <a:solidFill>
                  <a:schemeClr val="tx1"/>
                </a:solidFill>
              </a:rPr>
              <a:t>ECCE</a:t>
            </a:r>
            <a:endParaRPr lang="en-US" sz="900" b="1" dirty="0">
              <a:solidFill>
                <a:schemeClr val="tx1"/>
              </a:solidFill>
            </a:endParaRPr>
          </a:p>
        </p:txBody>
      </p:sp>
      <p:sp>
        <p:nvSpPr>
          <p:cNvPr id="62" name="Rectangle 61"/>
          <p:cNvSpPr>
            <a:spLocks noChangeAspect="1"/>
          </p:cNvSpPr>
          <p:nvPr/>
        </p:nvSpPr>
        <p:spPr>
          <a:xfrm>
            <a:off x="3107387" y="3040095"/>
            <a:ext cx="914400" cy="914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smtClean="0">
                <a:solidFill>
                  <a:schemeClr val="tx1"/>
                </a:solidFill>
              </a:rPr>
              <a:t>Primary</a:t>
            </a:r>
            <a:endParaRPr lang="en-US" sz="900" b="1" dirty="0">
              <a:solidFill>
                <a:schemeClr val="tx1"/>
              </a:solidFill>
            </a:endParaRPr>
          </a:p>
        </p:txBody>
      </p:sp>
      <p:sp>
        <p:nvSpPr>
          <p:cNvPr id="63" name="Rectangle 62"/>
          <p:cNvSpPr>
            <a:spLocks noChangeAspect="1"/>
          </p:cNvSpPr>
          <p:nvPr/>
        </p:nvSpPr>
        <p:spPr>
          <a:xfrm>
            <a:off x="4043561" y="2576957"/>
            <a:ext cx="914400" cy="914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smtClean="0">
                <a:solidFill>
                  <a:schemeClr val="tx1"/>
                </a:solidFill>
              </a:rPr>
              <a:t>Middle</a:t>
            </a:r>
            <a:endParaRPr lang="en-US" sz="900" b="1" dirty="0">
              <a:solidFill>
                <a:schemeClr val="tx1"/>
              </a:solidFill>
            </a:endParaRPr>
          </a:p>
        </p:txBody>
      </p:sp>
      <p:sp>
        <p:nvSpPr>
          <p:cNvPr id="64" name="Bent-Up Arrow 63"/>
          <p:cNvSpPr/>
          <p:nvPr/>
        </p:nvSpPr>
        <p:spPr>
          <a:xfrm>
            <a:off x="3085610" y="3857503"/>
            <a:ext cx="926271" cy="427511"/>
          </a:xfrm>
          <a:prstGeom prst="bentUpArrow">
            <a:avLst>
              <a:gd name="adj1" fmla="val 50000"/>
              <a:gd name="adj2" fmla="val 26389"/>
              <a:gd name="adj3" fmla="val 2543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700" b="1" dirty="0" smtClean="0">
                <a:solidFill>
                  <a:schemeClr val="tx1"/>
                </a:solidFill>
              </a:rPr>
              <a:t>EVALUATION QC</a:t>
            </a:r>
          </a:p>
        </p:txBody>
      </p:sp>
      <p:sp>
        <p:nvSpPr>
          <p:cNvPr id="65" name="Bent-Up Arrow 64"/>
          <p:cNvSpPr/>
          <p:nvPr/>
        </p:nvSpPr>
        <p:spPr>
          <a:xfrm>
            <a:off x="4035635" y="3465618"/>
            <a:ext cx="926271" cy="427511"/>
          </a:xfrm>
          <a:prstGeom prst="bentUpArrow">
            <a:avLst>
              <a:gd name="adj1" fmla="val 50000"/>
              <a:gd name="adj2" fmla="val 26389"/>
              <a:gd name="adj3" fmla="val 2543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700" b="1" dirty="0" smtClean="0">
                <a:solidFill>
                  <a:schemeClr val="tx1"/>
                </a:solidFill>
              </a:rPr>
              <a:t>EVALUATION QC</a:t>
            </a:r>
          </a:p>
        </p:txBody>
      </p:sp>
      <p:sp>
        <p:nvSpPr>
          <p:cNvPr id="66" name="Bent-Up Arrow 65"/>
          <p:cNvSpPr/>
          <p:nvPr/>
        </p:nvSpPr>
        <p:spPr>
          <a:xfrm>
            <a:off x="4971808" y="2988626"/>
            <a:ext cx="926271" cy="427511"/>
          </a:xfrm>
          <a:prstGeom prst="bentUpArrow">
            <a:avLst>
              <a:gd name="adj1" fmla="val 50000"/>
              <a:gd name="adj2" fmla="val 26389"/>
              <a:gd name="adj3" fmla="val 2543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700" b="1" dirty="0" smtClean="0">
                <a:solidFill>
                  <a:schemeClr val="tx1"/>
                </a:solidFill>
              </a:rPr>
              <a:t>EVALUATION QC</a:t>
            </a:r>
          </a:p>
        </p:txBody>
      </p:sp>
      <p:sp>
        <p:nvSpPr>
          <p:cNvPr id="67" name="Bent-Up Arrow 66"/>
          <p:cNvSpPr/>
          <p:nvPr/>
        </p:nvSpPr>
        <p:spPr>
          <a:xfrm>
            <a:off x="5884228" y="2535385"/>
            <a:ext cx="926271" cy="427511"/>
          </a:xfrm>
          <a:prstGeom prst="bentUpArrow">
            <a:avLst>
              <a:gd name="adj1" fmla="val 50000"/>
              <a:gd name="adj2" fmla="val 26389"/>
              <a:gd name="adj3" fmla="val 2543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700" b="1" dirty="0" smtClean="0">
                <a:solidFill>
                  <a:schemeClr val="tx1"/>
                </a:solidFill>
              </a:rPr>
              <a:t>EVALUATION QC</a:t>
            </a:r>
          </a:p>
        </p:txBody>
      </p:sp>
      <p:sp>
        <p:nvSpPr>
          <p:cNvPr id="68" name="Bent-Up Arrow 67"/>
          <p:cNvSpPr/>
          <p:nvPr/>
        </p:nvSpPr>
        <p:spPr>
          <a:xfrm>
            <a:off x="6822379" y="2131623"/>
            <a:ext cx="926271" cy="427511"/>
          </a:xfrm>
          <a:prstGeom prst="bentUpArrow">
            <a:avLst>
              <a:gd name="adj1" fmla="val 50000"/>
              <a:gd name="adj2" fmla="val 26389"/>
              <a:gd name="adj3" fmla="val 2543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700" b="1" dirty="0" smtClean="0">
                <a:solidFill>
                  <a:schemeClr val="tx1"/>
                </a:solidFill>
              </a:rPr>
              <a:t>EVALUATION QC</a:t>
            </a:r>
          </a:p>
        </p:txBody>
      </p:sp>
      <p:sp>
        <p:nvSpPr>
          <p:cNvPr id="75" name="Bent-Up Arrow 74"/>
          <p:cNvSpPr/>
          <p:nvPr/>
        </p:nvSpPr>
        <p:spPr>
          <a:xfrm>
            <a:off x="7746675" y="1737758"/>
            <a:ext cx="926271" cy="427511"/>
          </a:xfrm>
          <a:prstGeom prst="bentUpArrow">
            <a:avLst>
              <a:gd name="adj1" fmla="val 50000"/>
              <a:gd name="adj2" fmla="val 26389"/>
              <a:gd name="adj3" fmla="val 2543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700" b="1" dirty="0" smtClean="0">
                <a:solidFill>
                  <a:schemeClr val="tx1"/>
                </a:solidFill>
              </a:rPr>
              <a:t>EVALUATION QC</a:t>
            </a:r>
          </a:p>
        </p:txBody>
      </p:sp>
      <p:sp>
        <p:nvSpPr>
          <p:cNvPr id="78" name="Left Arrow 77"/>
          <p:cNvSpPr/>
          <p:nvPr/>
        </p:nvSpPr>
        <p:spPr>
          <a:xfrm>
            <a:off x="7053943" y="1116280"/>
            <a:ext cx="1472539" cy="415637"/>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900" b="1" dirty="0" smtClean="0">
                <a:solidFill>
                  <a:schemeClr val="tx1"/>
                </a:solidFill>
              </a:rPr>
              <a:t>Comp. Requirements</a:t>
            </a:r>
          </a:p>
        </p:txBody>
      </p:sp>
      <p:sp>
        <p:nvSpPr>
          <p:cNvPr id="79" name="Left Arrow 78"/>
          <p:cNvSpPr/>
          <p:nvPr/>
        </p:nvSpPr>
        <p:spPr>
          <a:xfrm>
            <a:off x="6042561" y="1470560"/>
            <a:ext cx="1472539" cy="415637"/>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900" b="1" dirty="0" smtClean="0">
                <a:solidFill>
                  <a:schemeClr val="tx1"/>
                </a:solidFill>
              </a:rPr>
              <a:t>Comp. Requirements</a:t>
            </a:r>
          </a:p>
        </p:txBody>
      </p:sp>
      <p:sp>
        <p:nvSpPr>
          <p:cNvPr id="80" name="Left Arrow 79"/>
          <p:cNvSpPr/>
          <p:nvPr/>
        </p:nvSpPr>
        <p:spPr>
          <a:xfrm>
            <a:off x="4283033" y="2418609"/>
            <a:ext cx="1472539" cy="415637"/>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900" b="1" dirty="0" smtClean="0">
                <a:solidFill>
                  <a:schemeClr val="tx1"/>
                </a:solidFill>
              </a:rPr>
              <a:t>Comp. Requirements</a:t>
            </a:r>
          </a:p>
        </p:txBody>
      </p:sp>
      <p:sp>
        <p:nvSpPr>
          <p:cNvPr id="81" name="Left Arrow 80"/>
          <p:cNvSpPr/>
          <p:nvPr/>
        </p:nvSpPr>
        <p:spPr>
          <a:xfrm>
            <a:off x="5149932" y="1907968"/>
            <a:ext cx="1472539" cy="415637"/>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900" b="1" dirty="0" smtClean="0">
                <a:solidFill>
                  <a:schemeClr val="tx1"/>
                </a:solidFill>
              </a:rPr>
              <a:t>Comp. Requirements</a:t>
            </a:r>
          </a:p>
        </p:txBody>
      </p:sp>
      <p:sp>
        <p:nvSpPr>
          <p:cNvPr id="82" name="Left Arrow 81"/>
          <p:cNvSpPr/>
          <p:nvPr/>
        </p:nvSpPr>
        <p:spPr>
          <a:xfrm>
            <a:off x="3259776" y="2927268"/>
            <a:ext cx="1472539" cy="415637"/>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900" b="1" dirty="0" smtClean="0">
                <a:solidFill>
                  <a:schemeClr val="tx1"/>
                </a:solidFill>
              </a:rPr>
              <a:t>Comp. Requirements</a:t>
            </a:r>
          </a:p>
        </p:txBody>
      </p:sp>
      <p:sp>
        <p:nvSpPr>
          <p:cNvPr id="83" name="Left Arrow 82"/>
          <p:cNvSpPr/>
          <p:nvPr/>
        </p:nvSpPr>
        <p:spPr>
          <a:xfrm>
            <a:off x="2357251" y="3259777"/>
            <a:ext cx="1472539" cy="415637"/>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900" b="1" dirty="0" smtClean="0">
                <a:solidFill>
                  <a:schemeClr val="tx1"/>
                </a:solidFill>
              </a:rPr>
              <a:t>Comp. Requirements</a:t>
            </a:r>
          </a:p>
        </p:txBody>
      </p:sp>
      <p:sp>
        <p:nvSpPr>
          <p:cNvPr id="84" name="Left Arrow 83"/>
          <p:cNvSpPr/>
          <p:nvPr/>
        </p:nvSpPr>
        <p:spPr>
          <a:xfrm>
            <a:off x="1478477" y="3675414"/>
            <a:ext cx="1472539" cy="415637"/>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900" b="1" dirty="0" smtClean="0">
                <a:solidFill>
                  <a:schemeClr val="tx1"/>
                </a:solidFill>
              </a:rPr>
              <a:t>Comp. Requirements</a:t>
            </a:r>
          </a:p>
        </p:txBody>
      </p:sp>
      <p:sp>
        <p:nvSpPr>
          <p:cNvPr id="29" name="Rectangle 28"/>
          <p:cNvSpPr/>
          <p:nvPr/>
        </p:nvSpPr>
        <p:spPr>
          <a:xfrm>
            <a:off x="0" y="475526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30" name="Straight Connector 29"/>
          <p:cNvCxnSpPr/>
          <p:nvPr/>
        </p:nvCxnSpPr>
        <p:spPr>
          <a:xfrm>
            <a:off x="0" y="4760026"/>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15</a:t>
            </a:fld>
            <a:endParaRPr lang="en-GB"/>
          </a:p>
        </p:txBody>
      </p:sp>
      <p:sp>
        <p:nvSpPr>
          <p:cNvPr id="5" name="Title 4"/>
          <p:cNvSpPr>
            <a:spLocks noGrp="1"/>
          </p:cNvSpPr>
          <p:nvPr>
            <p:ph type="title"/>
          </p:nvPr>
        </p:nvSpPr>
        <p:spPr>
          <a:xfrm>
            <a:off x="1828800" y="1104405"/>
            <a:ext cx="5498275" cy="1835489"/>
          </a:xfrm>
        </p:spPr>
        <p:txBody>
          <a:bodyPr/>
          <a:lstStyle/>
          <a:p>
            <a:pPr algn="ctr"/>
            <a:r>
              <a:rPr lang="en-US" sz="2000" b="1" dirty="0" smtClean="0">
                <a:latin typeface="Century Gothic" pitchFamily="34" charset="0"/>
              </a:rPr>
              <a:t>How do we propose to transmit the competency requirement of a higher segment to lower segment?</a:t>
            </a:r>
            <a:endParaRPr lang="en-US" sz="2000" b="1" dirty="0">
              <a:latin typeface="Century Gothic" pitchFamily="34" charset="0"/>
            </a:endParaRPr>
          </a:p>
        </p:txBody>
      </p:sp>
      <p:pic>
        <p:nvPicPr>
          <p:cNvPr id="9" name="Picture 8" descr="C:\Users\DEBASISH\Desktop\base_logo_transparent_background\base_logo_transparent_background.png"/>
          <p:cNvPicPr>
            <a:picLocks noChangeAspect="1" noChangeArrowheads="1"/>
          </p:cNvPicPr>
          <p:nvPr/>
        </p:nvPicPr>
        <p:blipFill>
          <a:blip r:embed="rId2" cstate="print"/>
          <a:srcRect/>
          <a:stretch>
            <a:fillRect/>
          </a:stretch>
        </p:blipFill>
        <p:spPr bwMode="auto">
          <a:xfrm>
            <a:off x="8054302" y="109232"/>
            <a:ext cx="1016000" cy="609600"/>
          </a:xfrm>
          <a:prstGeom prst="rect">
            <a:avLst/>
          </a:prstGeom>
          <a:noFill/>
        </p:spPr>
      </p:pic>
      <p:sp>
        <p:nvSpPr>
          <p:cNvPr id="10" name="Rectangle 9"/>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1" name="Straight Connector 10"/>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16</a:t>
            </a:fld>
            <a:endParaRPr lang="en-GB"/>
          </a:p>
        </p:txBody>
      </p:sp>
      <p:sp>
        <p:nvSpPr>
          <p:cNvPr id="5" name="Title 4"/>
          <p:cNvSpPr>
            <a:spLocks noGrp="1"/>
          </p:cNvSpPr>
          <p:nvPr>
            <p:ph type="title"/>
          </p:nvPr>
        </p:nvSpPr>
        <p:spPr>
          <a:xfrm>
            <a:off x="1615044" y="1496292"/>
            <a:ext cx="5937662" cy="1727628"/>
          </a:xfrm>
        </p:spPr>
        <p:txBody>
          <a:bodyPr/>
          <a:lstStyle/>
          <a:p>
            <a:pPr algn="ctr"/>
            <a:r>
              <a:rPr lang="en-US" sz="2000" b="1" dirty="0" smtClean="0">
                <a:latin typeface="Century Gothic" pitchFamily="34" charset="0"/>
              </a:rPr>
              <a:t>We propose to use the competency framework system given to us by </a:t>
            </a:r>
            <a:r>
              <a:rPr lang="en-US" sz="2000" b="1" i="1" dirty="0" smtClean="0">
                <a:latin typeface="Century Gothic" pitchFamily="34" charset="0"/>
              </a:rPr>
              <a:t>NCF School Education-2023 </a:t>
            </a:r>
            <a:r>
              <a:rPr lang="en-US" sz="2000" b="1" dirty="0" smtClean="0">
                <a:latin typeface="Century Gothic" pitchFamily="34" charset="0"/>
              </a:rPr>
              <a:t>(NCF-FS, NCF-PS, etc.) which has been framed under </a:t>
            </a:r>
            <a:r>
              <a:rPr lang="en-US" sz="2000" b="1" i="1" dirty="0" smtClean="0">
                <a:latin typeface="Century Gothic" pitchFamily="34" charset="0"/>
              </a:rPr>
              <a:t>NEP-2020</a:t>
            </a:r>
            <a:endParaRPr lang="en-US" sz="2000" b="1" i="1" dirty="0">
              <a:latin typeface="Century Gothic" pitchFamily="34" charset="0"/>
            </a:endParaRPr>
          </a:p>
        </p:txBody>
      </p:sp>
      <p:pic>
        <p:nvPicPr>
          <p:cNvPr id="9" name="Picture 8" descr="C:\Users\DEBASISH\Desktop\base_logo_transparent_background\base_logo_transparent_background.png"/>
          <p:cNvPicPr>
            <a:picLocks noChangeAspect="1" noChangeArrowheads="1"/>
          </p:cNvPicPr>
          <p:nvPr/>
        </p:nvPicPr>
        <p:blipFill>
          <a:blip r:embed="rId2" cstate="print"/>
          <a:srcRect/>
          <a:stretch>
            <a:fillRect/>
          </a:stretch>
        </p:blipFill>
        <p:spPr bwMode="auto">
          <a:xfrm>
            <a:off x="8054302" y="109232"/>
            <a:ext cx="1016000" cy="609600"/>
          </a:xfrm>
          <a:prstGeom prst="rect">
            <a:avLst/>
          </a:prstGeom>
          <a:noFill/>
        </p:spPr>
      </p:pic>
      <p:sp>
        <p:nvSpPr>
          <p:cNvPr id="10" name="Rectangle 9"/>
          <p:cNvSpPr/>
          <p:nvPr/>
        </p:nvSpPr>
        <p:spPr>
          <a:xfrm>
            <a:off x="0" y="4743390"/>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1" name="Straight Connector 10"/>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17</a:t>
            </a:fld>
            <a:endParaRPr lang="en-GB"/>
          </a:p>
        </p:txBody>
      </p:sp>
      <p:pic>
        <p:nvPicPr>
          <p:cNvPr id="5" name="Picture 4" descr="C:\Users\DEBASISH\Desktop\base_logo_transparent_background\base_logo_transparent_background.png"/>
          <p:cNvPicPr>
            <a:picLocks noChangeAspect="1" noChangeArrowheads="1"/>
          </p:cNvPicPr>
          <p:nvPr/>
        </p:nvPicPr>
        <p:blipFill>
          <a:blip r:embed="rId2" cstate="print"/>
          <a:srcRect/>
          <a:stretch>
            <a:fillRect/>
          </a:stretch>
        </p:blipFill>
        <p:spPr bwMode="auto">
          <a:xfrm>
            <a:off x="8054302" y="109232"/>
            <a:ext cx="1016000" cy="609600"/>
          </a:xfrm>
          <a:prstGeom prst="rect">
            <a:avLst/>
          </a:prstGeom>
          <a:noFill/>
        </p:spPr>
      </p:pic>
      <p:sp>
        <p:nvSpPr>
          <p:cNvPr id="33" name="Rectangle 32"/>
          <p:cNvSpPr/>
          <p:nvPr/>
        </p:nvSpPr>
        <p:spPr>
          <a:xfrm>
            <a:off x="2363190" y="1995055"/>
            <a:ext cx="3087584" cy="584775"/>
          </a:xfrm>
          <a:prstGeom prst="rect">
            <a:avLst/>
          </a:prstGeom>
        </p:spPr>
        <p:txBody>
          <a:bodyPr wrap="square">
            <a:spAutoFit/>
          </a:bodyPr>
          <a:lstStyle/>
          <a:p>
            <a:r>
              <a:rPr lang="en-US" sz="1600" b="1" dirty="0" smtClean="0">
                <a:solidFill>
                  <a:schemeClr val="tx1"/>
                </a:solidFill>
                <a:latin typeface="Century Gothic" pitchFamily="34" charset="0"/>
              </a:rPr>
              <a:t>I am Sweeta</a:t>
            </a:r>
          </a:p>
          <a:p>
            <a:r>
              <a:rPr lang="en-US" sz="1600" b="1" dirty="0" smtClean="0">
                <a:solidFill>
                  <a:schemeClr val="tx1"/>
                </a:solidFill>
                <a:latin typeface="Century Gothic" pitchFamily="34" charset="0"/>
              </a:rPr>
              <a:t>I teach Science at Grade II</a:t>
            </a:r>
          </a:p>
        </p:txBody>
      </p:sp>
      <p:pic>
        <p:nvPicPr>
          <p:cNvPr id="2052" name="Picture 4" descr="C:\Users\DEBASISH\Downloads\istockphoto-678420920-612x612-removebg-preview (1).png"/>
          <p:cNvPicPr>
            <a:picLocks noChangeAspect="1" noChangeArrowheads="1"/>
          </p:cNvPicPr>
          <p:nvPr/>
        </p:nvPicPr>
        <p:blipFill>
          <a:blip r:embed="rId3"/>
          <a:srcRect/>
          <a:stretch>
            <a:fillRect/>
          </a:stretch>
        </p:blipFill>
        <p:spPr bwMode="auto">
          <a:xfrm>
            <a:off x="-265856" y="2032579"/>
            <a:ext cx="3543445" cy="2361292"/>
          </a:xfrm>
          <a:prstGeom prst="rect">
            <a:avLst/>
          </a:prstGeom>
          <a:noFill/>
        </p:spPr>
      </p:pic>
      <p:sp>
        <p:nvSpPr>
          <p:cNvPr id="8" name="Rectangle 7"/>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9" name="Straight Connector 8"/>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18</a:t>
            </a:fld>
            <a:endParaRPr lang="en-GB"/>
          </a:p>
        </p:txBody>
      </p:sp>
      <p:pic>
        <p:nvPicPr>
          <p:cNvPr id="5" name="Picture 4" descr="C:\Users\DEBASISH\Desktop\base_logo_transparent_background\base_logo_transparent_background.png"/>
          <p:cNvPicPr>
            <a:picLocks noChangeAspect="1" noChangeArrowheads="1"/>
          </p:cNvPicPr>
          <p:nvPr/>
        </p:nvPicPr>
        <p:blipFill>
          <a:blip r:embed="rId2" cstate="print"/>
          <a:srcRect/>
          <a:stretch>
            <a:fillRect/>
          </a:stretch>
        </p:blipFill>
        <p:spPr bwMode="auto">
          <a:xfrm>
            <a:off x="8054302" y="109232"/>
            <a:ext cx="1016000" cy="609600"/>
          </a:xfrm>
          <a:prstGeom prst="rect">
            <a:avLst/>
          </a:prstGeom>
          <a:noFill/>
        </p:spPr>
      </p:pic>
      <p:sp>
        <p:nvSpPr>
          <p:cNvPr id="33" name="Rectangle 32"/>
          <p:cNvSpPr/>
          <p:nvPr/>
        </p:nvSpPr>
        <p:spPr>
          <a:xfrm>
            <a:off x="1995054" y="2481944"/>
            <a:ext cx="4025734" cy="584775"/>
          </a:xfrm>
          <a:prstGeom prst="rect">
            <a:avLst/>
          </a:prstGeom>
        </p:spPr>
        <p:txBody>
          <a:bodyPr wrap="square">
            <a:spAutoFit/>
          </a:bodyPr>
          <a:lstStyle/>
          <a:p>
            <a:r>
              <a:rPr lang="en-US" sz="1600" b="1" dirty="0" smtClean="0">
                <a:solidFill>
                  <a:schemeClr val="tx1"/>
                </a:solidFill>
                <a:latin typeface="Century Gothic" pitchFamily="34" charset="0"/>
              </a:rPr>
              <a:t>I am Sweeta</a:t>
            </a:r>
          </a:p>
          <a:p>
            <a:r>
              <a:rPr lang="en-US" sz="1600" b="1" dirty="0" smtClean="0">
                <a:solidFill>
                  <a:schemeClr val="tx1"/>
                </a:solidFill>
                <a:latin typeface="Century Gothic" pitchFamily="34" charset="0"/>
              </a:rPr>
              <a:t>I Teach science at Grade II </a:t>
            </a:r>
          </a:p>
        </p:txBody>
      </p:sp>
      <p:sp>
        <p:nvSpPr>
          <p:cNvPr id="9" name="Rectangle 8"/>
          <p:cNvSpPr/>
          <p:nvPr/>
        </p:nvSpPr>
        <p:spPr>
          <a:xfrm>
            <a:off x="3764478" y="1282535"/>
            <a:ext cx="3598223" cy="584775"/>
          </a:xfrm>
          <a:prstGeom prst="rect">
            <a:avLst/>
          </a:prstGeom>
        </p:spPr>
        <p:txBody>
          <a:bodyPr wrap="square">
            <a:spAutoFit/>
          </a:bodyPr>
          <a:lstStyle/>
          <a:p>
            <a:r>
              <a:rPr lang="en-US" sz="1600" b="1" dirty="0" smtClean="0">
                <a:solidFill>
                  <a:schemeClr val="tx1"/>
                </a:solidFill>
                <a:latin typeface="Century Gothic" pitchFamily="34" charset="0"/>
              </a:rPr>
              <a:t>I am Priyanka</a:t>
            </a:r>
          </a:p>
          <a:p>
            <a:r>
              <a:rPr lang="en-US" sz="1600" b="1" dirty="0" smtClean="0">
                <a:solidFill>
                  <a:schemeClr val="tx1"/>
                </a:solidFill>
                <a:latin typeface="Century Gothic" pitchFamily="34" charset="0"/>
              </a:rPr>
              <a:t>I teach science at Grade III</a:t>
            </a:r>
          </a:p>
        </p:txBody>
      </p:sp>
      <p:pic>
        <p:nvPicPr>
          <p:cNvPr id="1028" name="Picture 4" descr="C:\Users\DEBASISH\Desktop\156902436-portrait-of-indian-lady-teacher-in-saree-stands-against-green-white-or-blackboard-conducting-online-removebg-preview.png"/>
          <p:cNvPicPr>
            <a:picLocks noChangeAspect="1" noChangeArrowheads="1"/>
          </p:cNvPicPr>
          <p:nvPr/>
        </p:nvPicPr>
        <p:blipFill>
          <a:blip r:embed="rId3"/>
          <a:srcRect/>
          <a:stretch>
            <a:fillRect/>
          </a:stretch>
        </p:blipFill>
        <p:spPr bwMode="auto">
          <a:xfrm flipH="1">
            <a:off x="6507680" y="1404958"/>
            <a:ext cx="2196936" cy="2217016"/>
          </a:xfrm>
          <a:prstGeom prst="rect">
            <a:avLst/>
          </a:prstGeom>
          <a:noFill/>
        </p:spPr>
      </p:pic>
      <p:pic>
        <p:nvPicPr>
          <p:cNvPr id="12" name="Picture 4" descr="C:\Users\DEBASISH\Downloads\istockphoto-678420920-612x612-removebg-preview (1).png"/>
          <p:cNvPicPr>
            <a:picLocks noChangeAspect="1" noChangeArrowheads="1"/>
          </p:cNvPicPr>
          <p:nvPr/>
        </p:nvPicPr>
        <p:blipFill>
          <a:blip r:embed="rId4"/>
          <a:srcRect/>
          <a:stretch>
            <a:fillRect/>
          </a:stretch>
        </p:blipFill>
        <p:spPr bwMode="auto">
          <a:xfrm>
            <a:off x="-586488" y="2186957"/>
            <a:ext cx="3543445" cy="2361292"/>
          </a:xfrm>
          <a:prstGeom prst="rect">
            <a:avLst/>
          </a:prstGeom>
          <a:noFill/>
        </p:spPr>
      </p:pic>
      <p:sp>
        <p:nvSpPr>
          <p:cNvPr id="10" name="Rectangle 9"/>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1" name="Straight Connector 10"/>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19</a:t>
            </a:fld>
            <a:endParaRPr lang="en-GB"/>
          </a:p>
        </p:txBody>
      </p:sp>
      <p:sp>
        <p:nvSpPr>
          <p:cNvPr id="12" name="Rounded Rectangle 11"/>
          <p:cNvSpPr/>
          <p:nvPr/>
        </p:nvSpPr>
        <p:spPr>
          <a:xfrm>
            <a:off x="2456554" y="1252095"/>
            <a:ext cx="5024900" cy="151485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entury Gothic" pitchFamily="34" charset="0"/>
              </a:rPr>
              <a:t>Who am I teaching for?</a:t>
            </a:r>
          </a:p>
        </p:txBody>
      </p:sp>
      <p:pic>
        <p:nvPicPr>
          <p:cNvPr id="14" name="Picture 13"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pic>
        <p:nvPicPr>
          <p:cNvPr id="9" name="Picture 4" descr="C:\Users\DEBASISH\Downloads\istockphoto-678420920-612x612-removebg-preview (1).png"/>
          <p:cNvPicPr>
            <a:picLocks noChangeAspect="1" noChangeArrowheads="1"/>
          </p:cNvPicPr>
          <p:nvPr/>
        </p:nvPicPr>
        <p:blipFill>
          <a:blip r:embed="rId4">
            <a:lum bright="26000" contrast="5000"/>
          </a:blip>
          <a:srcRect/>
          <a:stretch>
            <a:fillRect/>
          </a:stretch>
        </p:blipFill>
        <p:spPr bwMode="auto">
          <a:xfrm>
            <a:off x="185407" y="2175083"/>
            <a:ext cx="3543445" cy="2361292"/>
          </a:xfrm>
          <a:prstGeom prst="rect">
            <a:avLst/>
          </a:prstGeom>
          <a:noFill/>
        </p:spPr>
      </p:pic>
      <p:sp>
        <p:nvSpPr>
          <p:cNvPr id="8" name="Rectangle 7"/>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0" name="Straight Connector 9"/>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3" name="Picture 2"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22772" y="119742"/>
            <a:ext cx="1016000" cy="609600"/>
          </a:xfrm>
          <a:prstGeom prst="rect">
            <a:avLst/>
          </a:prstGeom>
          <a:noFill/>
        </p:spPr>
      </p:pic>
      <p:sp>
        <p:nvSpPr>
          <p:cNvPr id="7" name="Rectangle 6"/>
          <p:cNvSpPr/>
          <p:nvPr/>
        </p:nvSpPr>
        <p:spPr>
          <a:xfrm>
            <a:off x="0" y="4743390"/>
            <a:ext cx="6747641" cy="430887"/>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sp>
        <p:nvSpPr>
          <p:cNvPr id="9" name="Rectangle 8"/>
          <p:cNvSpPr/>
          <p:nvPr/>
        </p:nvSpPr>
        <p:spPr>
          <a:xfrm>
            <a:off x="629392" y="1187532"/>
            <a:ext cx="6317673" cy="2431435"/>
          </a:xfrm>
          <a:prstGeom prst="rect">
            <a:avLst/>
          </a:prstGeom>
        </p:spPr>
        <p:txBody>
          <a:bodyPr wrap="square">
            <a:spAutoFit/>
          </a:bodyPr>
          <a:lstStyle/>
          <a:p>
            <a:pPr algn="just" fontAlgn="base"/>
            <a:r>
              <a:rPr lang="en-US" sz="1800" b="1" dirty="0" smtClean="0">
                <a:latin typeface="Century Gothic" pitchFamily="34" charset="0"/>
              </a:rPr>
              <a:t>93 per cent MBA graduates are unemployable: Problems with management education in India – </a:t>
            </a:r>
            <a:r>
              <a:rPr lang="en-US" i="1" dirty="0" smtClean="0">
                <a:latin typeface="Century Gothic" pitchFamily="34" charset="0"/>
              </a:rPr>
              <a:t>India Today Web Desk / </a:t>
            </a:r>
            <a:r>
              <a:rPr lang="en-US" i="1" dirty="0" err="1" smtClean="0">
                <a:latin typeface="Century Gothic" pitchFamily="34" charset="0"/>
              </a:rPr>
              <a:t>Roshni</a:t>
            </a:r>
            <a:r>
              <a:rPr lang="en-US" i="1" dirty="0" smtClean="0">
                <a:latin typeface="Century Gothic" pitchFamily="34" charset="0"/>
              </a:rPr>
              <a:t> </a:t>
            </a:r>
            <a:r>
              <a:rPr lang="en-US" i="1" dirty="0" err="1" smtClean="0">
                <a:latin typeface="Century Gothic" pitchFamily="34" charset="0"/>
              </a:rPr>
              <a:t>Chakrabarty</a:t>
            </a:r>
            <a:r>
              <a:rPr lang="en-US" i="1" dirty="0" smtClean="0">
                <a:latin typeface="Century Gothic" pitchFamily="34" charset="0"/>
              </a:rPr>
              <a:t> / New Delhi, UPDATED: Feb 6, 2018 15:19 IST</a:t>
            </a:r>
          </a:p>
          <a:p>
            <a:pPr fontAlgn="base"/>
            <a:endParaRPr lang="en-US" sz="1600" b="1" i="1" dirty="0" smtClean="0">
              <a:latin typeface="Century Gothic" pitchFamily="34" charset="0"/>
            </a:endParaRPr>
          </a:p>
          <a:p>
            <a:pPr fontAlgn="base"/>
            <a:endParaRPr lang="en-US" sz="1600" b="1" i="1" dirty="0" smtClean="0">
              <a:latin typeface="Century Gothic" pitchFamily="34" charset="0"/>
            </a:endParaRPr>
          </a:p>
          <a:p>
            <a:pPr fontAlgn="base"/>
            <a:r>
              <a:rPr lang="en-US" sz="1800" b="1" dirty="0" smtClean="0">
                <a:latin typeface="Century Gothic" pitchFamily="34" charset="0"/>
              </a:rPr>
              <a:t>Over 80% Indian engineers are unemployable, lack new-age technology skills – </a:t>
            </a:r>
            <a:r>
              <a:rPr lang="en-US" i="1" dirty="0" smtClean="0">
                <a:latin typeface="Century Gothic" pitchFamily="34" charset="0"/>
              </a:rPr>
              <a:t>India Today Web Desk / New Delhi, UPDATED: Mar 21, 2019 10:31 IST</a:t>
            </a:r>
            <a:endParaRPr lang="en-US" dirty="0" smtClean="0">
              <a:latin typeface="Century Gothic" pitchFamily="34" charset="0"/>
            </a:endParaRPr>
          </a:p>
        </p:txBody>
      </p:sp>
      <p:cxnSp>
        <p:nvCxnSpPr>
          <p:cNvPr id="11" name="Straight Connector 10"/>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20</a:t>
            </a:fld>
            <a:endParaRPr lang="en-GB"/>
          </a:p>
        </p:txBody>
      </p:sp>
      <p:sp>
        <p:nvSpPr>
          <p:cNvPr id="12" name="Rounded Rectangle 11"/>
          <p:cNvSpPr/>
          <p:nvPr/>
        </p:nvSpPr>
        <p:spPr>
          <a:xfrm>
            <a:off x="1983179" y="807522"/>
            <a:ext cx="5574441" cy="309945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dirty="0" smtClean="0">
                <a:solidFill>
                  <a:schemeClr val="tx1"/>
                </a:solidFill>
                <a:latin typeface="Century Gothic" pitchFamily="34" charset="0"/>
              </a:rPr>
              <a:t>       Am I teaching for </a:t>
            </a:r>
          </a:p>
          <a:p>
            <a:pPr>
              <a:lnSpc>
                <a:spcPct val="150000"/>
              </a:lnSpc>
            </a:pPr>
            <a:r>
              <a:rPr lang="en-US" sz="2800" b="1" dirty="0" smtClean="0">
                <a:solidFill>
                  <a:schemeClr val="tx1"/>
                </a:solidFill>
                <a:latin typeface="Century Gothic" pitchFamily="34" charset="0"/>
              </a:rPr>
              <a:t>		Student - ?</a:t>
            </a:r>
          </a:p>
          <a:p>
            <a:pPr>
              <a:lnSpc>
                <a:spcPct val="150000"/>
              </a:lnSpc>
            </a:pPr>
            <a:r>
              <a:rPr lang="en-US" sz="2800" b="1" dirty="0" smtClean="0">
                <a:solidFill>
                  <a:schemeClr val="tx1"/>
                </a:solidFill>
                <a:latin typeface="Century Gothic" pitchFamily="34" charset="0"/>
              </a:rPr>
              <a:t>		Parents - ?</a:t>
            </a:r>
          </a:p>
          <a:p>
            <a:pPr>
              <a:lnSpc>
                <a:spcPct val="150000"/>
              </a:lnSpc>
            </a:pPr>
            <a:r>
              <a:rPr lang="en-US" sz="2800" b="1" dirty="0" smtClean="0">
                <a:solidFill>
                  <a:schemeClr val="tx1"/>
                </a:solidFill>
                <a:latin typeface="Century Gothic" pitchFamily="34" charset="0"/>
              </a:rPr>
              <a:t>		Government -?</a:t>
            </a:r>
          </a:p>
          <a:p>
            <a:pPr>
              <a:lnSpc>
                <a:spcPct val="150000"/>
              </a:lnSpc>
            </a:pPr>
            <a:r>
              <a:rPr lang="en-US" sz="2800" b="1" dirty="0" smtClean="0">
                <a:solidFill>
                  <a:schemeClr val="tx1"/>
                </a:solidFill>
                <a:latin typeface="Century Gothic" pitchFamily="34" charset="0"/>
              </a:rPr>
              <a:t>		Society - ?</a:t>
            </a:r>
          </a:p>
        </p:txBody>
      </p:sp>
      <p:pic>
        <p:nvPicPr>
          <p:cNvPr id="7" name="Picture 6"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pic>
        <p:nvPicPr>
          <p:cNvPr id="10" name="Picture 4" descr="C:\Users\DEBASISH\Downloads\istockphoto-678420920-612x612-removebg-preview (1).png"/>
          <p:cNvPicPr>
            <a:picLocks noChangeAspect="1" noChangeArrowheads="1"/>
          </p:cNvPicPr>
          <p:nvPr/>
        </p:nvPicPr>
        <p:blipFill>
          <a:blip r:embed="rId4">
            <a:lum bright="26000" contrast="5000"/>
          </a:blip>
          <a:srcRect/>
          <a:stretch>
            <a:fillRect/>
          </a:stretch>
        </p:blipFill>
        <p:spPr bwMode="auto">
          <a:xfrm>
            <a:off x="185408" y="2091996"/>
            <a:ext cx="3685948" cy="2456254"/>
          </a:xfrm>
          <a:prstGeom prst="rect">
            <a:avLst/>
          </a:prstGeom>
          <a:noFill/>
        </p:spPr>
      </p:pic>
      <p:sp>
        <p:nvSpPr>
          <p:cNvPr id="9" name="Rectangle 8"/>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1" name="Straight Connector 10"/>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21</a:t>
            </a:fld>
            <a:endParaRPr lang="en-GB"/>
          </a:p>
        </p:txBody>
      </p:sp>
      <p:sp>
        <p:nvSpPr>
          <p:cNvPr id="12" name="Rounded Rectangle 11"/>
          <p:cNvSpPr/>
          <p:nvPr/>
        </p:nvSpPr>
        <p:spPr>
          <a:xfrm>
            <a:off x="2824689" y="492075"/>
            <a:ext cx="5143653" cy="380474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smtClean="0">
              <a:solidFill>
                <a:schemeClr val="tx1"/>
              </a:solidFill>
              <a:latin typeface="Century Gothic" pitchFamily="34" charset="0"/>
            </a:endParaRPr>
          </a:p>
          <a:p>
            <a:endParaRPr lang="en-US" sz="1600" b="1" dirty="0" smtClean="0">
              <a:solidFill>
                <a:schemeClr val="tx1"/>
              </a:solidFill>
              <a:latin typeface="Century Gothic" pitchFamily="34" charset="0"/>
            </a:endParaRPr>
          </a:p>
          <a:p>
            <a:endParaRPr lang="en-US" sz="1600" b="1" dirty="0" smtClean="0">
              <a:solidFill>
                <a:schemeClr val="tx1"/>
              </a:solidFill>
              <a:latin typeface="Century Gothic" pitchFamily="34" charset="0"/>
            </a:endParaRPr>
          </a:p>
          <a:p>
            <a:r>
              <a:rPr lang="en-US" sz="1800" b="1" dirty="0" smtClean="0">
                <a:solidFill>
                  <a:schemeClr val="tx1"/>
                </a:solidFill>
                <a:latin typeface="Century Gothic" pitchFamily="34" charset="0"/>
              </a:rPr>
              <a:t>Student	           -        Immediate Customer</a:t>
            </a:r>
          </a:p>
          <a:p>
            <a:endParaRPr lang="en-US" sz="1800" b="1" dirty="0" smtClean="0">
              <a:solidFill>
                <a:schemeClr val="tx1"/>
              </a:solidFill>
              <a:latin typeface="Century Gothic" pitchFamily="34" charset="0"/>
            </a:endParaRPr>
          </a:p>
          <a:p>
            <a:r>
              <a:rPr lang="en-US" sz="1800" b="1" dirty="0" smtClean="0">
                <a:solidFill>
                  <a:schemeClr val="tx1"/>
                </a:solidFill>
                <a:latin typeface="Century Gothic" pitchFamily="34" charset="0"/>
              </a:rPr>
              <a:t>Parents	           -        Immediate Customer </a:t>
            </a:r>
          </a:p>
          <a:p>
            <a:endParaRPr lang="en-US" sz="1800" b="1" dirty="0" smtClean="0">
              <a:solidFill>
                <a:schemeClr val="tx1"/>
              </a:solidFill>
              <a:latin typeface="Century Gothic" pitchFamily="34" charset="0"/>
            </a:endParaRPr>
          </a:p>
          <a:p>
            <a:r>
              <a:rPr lang="en-US" sz="1800" b="1" dirty="0" smtClean="0">
                <a:solidFill>
                  <a:schemeClr val="tx1"/>
                </a:solidFill>
                <a:latin typeface="Century Gothic" pitchFamily="34" charset="0"/>
              </a:rPr>
              <a:t>Government    -        Immediate Customer</a:t>
            </a:r>
          </a:p>
          <a:p>
            <a:endParaRPr lang="en-US" sz="1800" b="1" dirty="0" smtClean="0">
              <a:solidFill>
                <a:schemeClr val="tx1"/>
              </a:solidFill>
              <a:latin typeface="Century Gothic" pitchFamily="34" charset="0"/>
            </a:endParaRPr>
          </a:p>
          <a:p>
            <a:r>
              <a:rPr lang="en-US" sz="1800" b="1" dirty="0" smtClean="0">
                <a:solidFill>
                  <a:schemeClr val="tx1"/>
                </a:solidFill>
                <a:latin typeface="Century Gothic" pitchFamily="34" charset="0"/>
              </a:rPr>
              <a:t>Society	           -        Ultimate Customer</a:t>
            </a:r>
          </a:p>
          <a:p>
            <a:endParaRPr lang="en-US" sz="1600" b="1" dirty="0" smtClean="0">
              <a:solidFill>
                <a:schemeClr val="tx1"/>
              </a:solidFill>
              <a:latin typeface="Century Gothic" pitchFamily="34" charset="0"/>
            </a:endParaRPr>
          </a:p>
        </p:txBody>
      </p:sp>
      <p:pic>
        <p:nvPicPr>
          <p:cNvPr id="7" name="Picture 6"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pic>
        <p:nvPicPr>
          <p:cNvPr id="10" name="Picture 4" descr="C:\Users\DEBASISH\Downloads\istockphoto-678420920-612x612-removebg-preview (1).png"/>
          <p:cNvPicPr>
            <a:picLocks noChangeAspect="1" noChangeArrowheads="1"/>
          </p:cNvPicPr>
          <p:nvPr/>
        </p:nvPicPr>
        <p:blipFill>
          <a:blip r:embed="rId4">
            <a:lum bright="26000" contrast="5000"/>
          </a:blip>
          <a:srcRect/>
          <a:stretch>
            <a:fillRect/>
          </a:stretch>
        </p:blipFill>
        <p:spPr bwMode="auto">
          <a:xfrm>
            <a:off x="261250" y="2258210"/>
            <a:ext cx="3543445" cy="2361292"/>
          </a:xfrm>
          <a:prstGeom prst="rect">
            <a:avLst/>
          </a:prstGeom>
          <a:noFill/>
        </p:spPr>
      </p:pic>
      <p:sp>
        <p:nvSpPr>
          <p:cNvPr id="9" name="Rectangle 8"/>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1" name="Straight Connector 10"/>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22</a:t>
            </a:fld>
            <a:endParaRPr lang="en-GB"/>
          </a:p>
        </p:txBody>
      </p:sp>
      <p:sp>
        <p:nvSpPr>
          <p:cNvPr id="12" name="Rounded Rectangle 11"/>
          <p:cNvSpPr/>
          <p:nvPr/>
        </p:nvSpPr>
        <p:spPr>
          <a:xfrm>
            <a:off x="1448790" y="629392"/>
            <a:ext cx="6353299" cy="195942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entury Gothic" pitchFamily="34" charset="0"/>
              </a:rPr>
              <a:t>Who is my Real Customer or Service Receiver?</a:t>
            </a:r>
          </a:p>
        </p:txBody>
      </p:sp>
      <p:pic>
        <p:nvPicPr>
          <p:cNvPr id="7" name="Picture 6"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pic>
        <p:nvPicPr>
          <p:cNvPr id="10" name="Picture 4" descr="C:\Users\DEBASISH\Downloads\istockphoto-678420920-612x612-removebg-preview (1).png"/>
          <p:cNvPicPr>
            <a:picLocks noChangeAspect="1" noChangeArrowheads="1"/>
          </p:cNvPicPr>
          <p:nvPr/>
        </p:nvPicPr>
        <p:blipFill>
          <a:blip r:embed="rId4">
            <a:lum bright="26000" contrast="5000"/>
          </a:blip>
          <a:srcRect/>
          <a:stretch>
            <a:fillRect/>
          </a:stretch>
        </p:blipFill>
        <p:spPr bwMode="auto">
          <a:xfrm>
            <a:off x="268534" y="2127581"/>
            <a:ext cx="3543445" cy="2361292"/>
          </a:xfrm>
          <a:prstGeom prst="rect">
            <a:avLst/>
          </a:prstGeom>
          <a:noFill/>
        </p:spPr>
      </p:pic>
      <p:sp>
        <p:nvSpPr>
          <p:cNvPr id="11" name="Rectangle 10"/>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3" name="Straight Connector 12"/>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23</a:t>
            </a:fld>
            <a:endParaRPr lang="en-GB"/>
          </a:p>
        </p:txBody>
      </p:sp>
      <p:pic>
        <p:nvPicPr>
          <p:cNvPr id="7" name="Picture 6"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pic>
        <p:nvPicPr>
          <p:cNvPr id="10" name="Picture 4" descr="C:\Users\DEBASISH\Downloads\istockphoto-678420920-612x612-removebg-preview (1).png"/>
          <p:cNvPicPr>
            <a:picLocks noChangeAspect="1" noChangeArrowheads="1"/>
          </p:cNvPicPr>
          <p:nvPr/>
        </p:nvPicPr>
        <p:blipFill>
          <a:blip r:embed="rId4">
            <a:lum bright="26000" contrast="5000"/>
          </a:blip>
          <a:srcRect/>
          <a:stretch>
            <a:fillRect/>
          </a:stretch>
        </p:blipFill>
        <p:spPr bwMode="auto">
          <a:xfrm>
            <a:off x="-617518" y="2115706"/>
            <a:ext cx="3313215" cy="2361292"/>
          </a:xfrm>
          <a:prstGeom prst="rect">
            <a:avLst/>
          </a:prstGeom>
          <a:noFill/>
        </p:spPr>
      </p:pic>
      <p:pic>
        <p:nvPicPr>
          <p:cNvPr id="9" name="Picture 4" descr="C:\Users\DEBASISH\Desktop\156902436-portrait-of-indian-lady-teacher-in-saree-stands-against-green-white-or-blackboard-conducting-online-removebg-preview.png"/>
          <p:cNvPicPr>
            <a:picLocks noChangeAspect="1" noChangeArrowheads="1"/>
          </p:cNvPicPr>
          <p:nvPr/>
        </p:nvPicPr>
        <p:blipFill>
          <a:blip r:embed="rId5"/>
          <a:srcRect/>
          <a:stretch>
            <a:fillRect/>
          </a:stretch>
        </p:blipFill>
        <p:spPr bwMode="auto">
          <a:xfrm flipH="1">
            <a:off x="6222668" y="1983387"/>
            <a:ext cx="2671950" cy="2481735"/>
          </a:xfrm>
          <a:prstGeom prst="rect">
            <a:avLst/>
          </a:prstGeom>
          <a:noFill/>
        </p:spPr>
      </p:pic>
      <p:sp>
        <p:nvSpPr>
          <p:cNvPr id="11" name="Rounded Rectangular Callout 10"/>
          <p:cNvSpPr/>
          <p:nvPr/>
        </p:nvSpPr>
        <p:spPr>
          <a:xfrm>
            <a:off x="1282535" y="748146"/>
            <a:ext cx="3182587" cy="1543794"/>
          </a:xfrm>
          <a:prstGeom prst="wedgeRoundRectCallout">
            <a:avLst>
              <a:gd name="adj1" fmla="val -53324"/>
              <a:gd name="adj2" fmla="val 836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smtClean="0">
                <a:solidFill>
                  <a:schemeClr val="tx1"/>
                </a:solidFill>
                <a:latin typeface="Century Gothic" pitchFamily="34" charset="0"/>
              </a:rPr>
              <a:t>My real service receiver is </a:t>
            </a:r>
            <a:r>
              <a:rPr lang="en-US" sz="1600" b="1" dirty="0" err="1" smtClean="0">
                <a:solidFill>
                  <a:schemeClr val="tx1"/>
                </a:solidFill>
                <a:latin typeface="Century Gothic" pitchFamily="34" charset="0"/>
              </a:rPr>
              <a:t>Priyanka</a:t>
            </a:r>
            <a:r>
              <a:rPr lang="en-US" sz="1600" b="1" dirty="0" smtClean="0">
                <a:solidFill>
                  <a:schemeClr val="tx1"/>
                </a:solidFill>
                <a:latin typeface="Century Gothic" pitchFamily="34" charset="0"/>
              </a:rPr>
              <a:t>, who is teaching science at Grade III.</a:t>
            </a:r>
          </a:p>
          <a:p>
            <a:r>
              <a:rPr lang="en-US" sz="1600" b="1" dirty="0" smtClean="0">
                <a:solidFill>
                  <a:schemeClr val="tx1"/>
                </a:solidFill>
                <a:latin typeface="Century Gothic" pitchFamily="34" charset="0"/>
              </a:rPr>
              <a:t>Actually I am preparing students of Grade II for her</a:t>
            </a:r>
            <a:r>
              <a:rPr lang="en-US" dirty="0" smtClean="0">
                <a:solidFill>
                  <a:schemeClr val="tx1"/>
                </a:solidFill>
                <a:latin typeface="Century Gothic" pitchFamily="34" charset="0"/>
              </a:rPr>
              <a:t>.</a:t>
            </a:r>
            <a:endParaRPr lang="en-US" dirty="0">
              <a:solidFill>
                <a:schemeClr val="tx1"/>
              </a:solidFill>
              <a:latin typeface="Century Gothic" pitchFamily="34" charset="0"/>
            </a:endParaRPr>
          </a:p>
        </p:txBody>
      </p:sp>
      <p:sp>
        <p:nvSpPr>
          <p:cNvPr id="15" name="Rounded Rectangular Callout 14"/>
          <p:cNvSpPr/>
          <p:nvPr/>
        </p:nvSpPr>
        <p:spPr>
          <a:xfrm flipH="1">
            <a:off x="4595750" y="736270"/>
            <a:ext cx="3087583" cy="1577441"/>
          </a:xfrm>
          <a:prstGeom prst="wedgeRoundRectCallout">
            <a:avLst>
              <a:gd name="adj1" fmla="val -47084"/>
              <a:gd name="adj2" fmla="val 816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smtClean="0">
                <a:solidFill>
                  <a:schemeClr val="tx1"/>
                </a:solidFill>
                <a:latin typeface="Century Gothic" pitchFamily="34" charset="0"/>
              </a:rPr>
              <a:t>As a service receiver my job is to add value and further prepare students for Grade IV as per the requirements of the Grade IV teacher.</a:t>
            </a:r>
            <a:endParaRPr lang="en-US" sz="1600" b="1" dirty="0">
              <a:solidFill>
                <a:schemeClr val="tx1"/>
              </a:solidFill>
              <a:latin typeface="Century Gothic" pitchFamily="34" charset="0"/>
            </a:endParaRPr>
          </a:p>
        </p:txBody>
      </p:sp>
      <p:sp>
        <p:nvSpPr>
          <p:cNvPr id="12" name="Rectangle 11"/>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4" name="Straight Connector 13"/>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24</a:t>
            </a:fld>
            <a:endParaRPr lang="en-GB"/>
          </a:p>
        </p:txBody>
      </p:sp>
      <p:pic>
        <p:nvPicPr>
          <p:cNvPr id="9" name="Picture 8" descr="C:\Users\DEBASISH\Desktop\base_logo_transparent_background\base_logo_transparent_background.png"/>
          <p:cNvPicPr>
            <a:picLocks noChangeAspect="1" noChangeArrowheads="1"/>
          </p:cNvPicPr>
          <p:nvPr/>
        </p:nvPicPr>
        <p:blipFill>
          <a:blip r:embed="rId2" cstate="print"/>
          <a:srcRect/>
          <a:stretch>
            <a:fillRect/>
          </a:stretch>
        </p:blipFill>
        <p:spPr bwMode="auto">
          <a:xfrm>
            <a:off x="8054302" y="109232"/>
            <a:ext cx="1016000" cy="609600"/>
          </a:xfrm>
          <a:prstGeom prst="rect">
            <a:avLst/>
          </a:prstGeom>
          <a:noFill/>
        </p:spPr>
      </p:pic>
      <p:sp>
        <p:nvSpPr>
          <p:cNvPr id="31" name="Rectangle 30"/>
          <p:cNvSpPr>
            <a:spLocks noChangeAspect="1"/>
          </p:cNvSpPr>
          <p:nvPr/>
        </p:nvSpPr>
        <p:spPr>
          <a:xfrm>
            <a:off x="2206833" y="3396353"/>
            <a:ext cx="914400" cy="9144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smtClean="0">
                <a:solidFill>
                  <a:schemeClr val="tx1"/>
                </a:solidFill>
              </a:rPr>
              <a:t>Foundational</a:t>
            </a:r>
            <a:endParaRPr lang="en-US" sz="900" b="1" dirty="0">
              <a:solidFill>
                <a:schemeClr val="tx1"/>
              </a:solidFill>
            </a:endParaRPr>
          </a:p>
        </p:txBody>
      </p:sp>
      <p:sp>
        <p:nvSpPr>
          <p:cNvPr id="35" name="Rectangle 34"/>
          <p:cNvSpPr>
            <a:spLocks noChangeAspect="1"/>
          </p:cNvSpPr>
          <p:nvPr/>
        </p:nvSpPr>
        <p:spPr>
          <a:xfrm>
            <a:off x="4979736" y="2090069"/>
            <a:ext cx="914400" cy="9144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smtClean="0">
                <a:solidFill>
                  <a:schemeClr val="tx1"/>
                </a:solidFill>
              </a:rPr>
              <a:t>Secondary</a:t>
            </a:r>
            <a:endParaRPr lang="en-US" sz="900" b="1" dirty="0">
              <a:solidFill>
                <a:schemeClr val="tx1"/>
              </a:solidFill>
            </a:endParaRPr>
          </a:p>
        </p:txBody>
      </p:sp>
      <p:sp>
        <p:nvSpPr>
          <p:cNvPr id="36" name="Rectangle 35"/>
          <p:cNvSpPr>
            <a:spLocks noChangeAspect="1"/>
          </p:cNvSpPr>
          <p:nvPr/>
        </p:nvSpPr>
        <p:spPr>
          <a:xfrm>
            <a:off x="5904038" y="1674432"/>
            <a:ext cx="914400" cy="9144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smtClean="0">
                <a:solidFill>
                  <a:schemeClr val="tx1"/>
                </a:solidFill>
              </a:rPr>
              <a:t>Higher Secondary</a:t>
            </a:r>
            <a:endParaRPr lang="en-US" sz="900" b="1" dirty="0">
              <a:solidFill>
                <a:schemeClr val="tx1"/>
              </a:solidFill>
            </a:endParaRPr>
          </a:p>
        </p:txBody>
      </p:sp>
      <p:sp>
        <p:nvSpPr>
          <p:cNvPr id="37" name="Rectangle 36"/>
          <p:cNvSpPr>
            <a:spLocks noChangeAspect="1"/>
          </p:cNvSpPr>
          <p:nvPr/>
        </p:nvSpPr>
        <p:spPr>
          <a:xfrm>
            <a:off x="6816464" y="1246920"/>
            <a:ext cx="914400" cy="9144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smtClean="0">
                <a:solidFill>
                  <a:schemeClr val="tx1"/>
                </a:solidFill>
              </a:rPr>
              <a:t>Higher  Education</a:t>
            </a:r>
            <a:endParaRPr lang="en-US" sz="900" b="1" dirty="0">
              <a:solidFill>
                <a:schemeClr val="tx1"/>
              </a:solidFill>
            </a:endParaRPr>
          </a:p>
        </p:txBody>
      </p:sp>
      <p:sp>
        <p:nvSpPr>
          <p:cNvPr id="58" name="Rectangle 57"/>
          <p:cNvSpPr>
            <a:spLocks noChangeAspect="1"/>
          </p:cNvSpPr>
          <p:nvPr/>
        </p:nvSpPr>
        <p:spPr>
          <a:xfrm>
            <a:off x="7742719" y="864925"/>
            <a:ext cx="914400" cy="9144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smtClean="0">
                <a:solidFill>
                  <a:schemeClr val="tx1"/>
                </a:solidFill>
              </a:rPr>
              <a:t>Employer</a:t>
            </a:r>
            <a:endParaRPr lang="en-US" sz="900" b="1" dirty="0">
              <a:solidFill>
                <a:schemeClr val="tx1"/>
              </a:solidFill>
            </a:endParaRPr>
          </a:p>
        </p:txBody>
      </p:sp>
      <p:sp>
        <p:nvSpPr>
          <p:cNvPr id="59" name="Bent-Up Arrow 58"/>
          <p:cNvSpPr/>
          <p:nvPr/>
        </p:nvSpPr>
        <p:spPr>
          <a:xfrm>
            <a:off x="2208815" y="4263242"/>
            <a:ext cx="926271" cy="427511"/>
          </a:xfrm>
          <a:prstGeom prst="bentUpArrow">
            <a:avLst>
              <a:gd name="adj1" fmla="val 50000"/>
              <a:gd name="adj2" fmla="val 25000"/>
              <a:gd name="adj3" fmla="val 2543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700" b="1" dirty="0" smtClean="0">
                <a:solidFill>
                  <a:schemeClr val="tx1"/>
                </a:solidFill>
              </a:rPr>
              <a:t>EVALUATION</a:t>
            </a:r>
            <a:r>
              <a:rPr lang="en-US" sz="700" b="1" dirty="0" smtClean="0"/>
              <a:t> </a:t>
            </a:r>
            <a:r>
              <a:rPr lang="en-US" sz="700" b="1" dirty="0" smtClean="0">
                <a:solidFill>
                  <a:srgbClr val="FF0000"/>
                </a:solidFill>
              </a:rPr>
              <a:t>QC</a:t>
            </a:r>
          </a:p>
        </p:txBody>
      </p:sp>
      <p:sp>
        <p:nvSpPr>
          <p:cNvPr id="60" name="Rectangle 59"/>
          <p:cNvSpPr>
            <a:spLocks noChangeAspect="1"/>
          </p:cNvSpPr>
          <p:nvPr/>
        </p:nvSpPr>
        <p:spPr>
          <a:xfrm>
            <a:off x="1282537" y="3764487"/>
            <a:ext cx="914400" cy="9144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smtClean="0">
                <a:solidFill>
                  <a:schemeClr val="tx1"/>
                </a:solidFill>
              </a:rPr>
              <a:t>ECCE</a:t>
            </a:r>
            <a:endParaRPr lang="en-US" sz="900" b="1" dirty="0">
              <a:solidFill>
                <a:schemeClr val="tx1"/>
              </a:solidFill>
            </a:endParaRPr>
          </a:p>
        </p:txBody>
      </p:sp>
      <p:sp>
        <p:nvSpPr>
          <p:cNvPr id="62" name="Rectangle 61"/>
          <p:cNvSpPr>
            <a:spLocks noChangeAspect="1"/>
          </p:cNvSpPr>
          <p:nvPr/>
        </p:nvSpPr>
        <p:spPr>
          <a:xfrm>
            <a:off x="3119262" y="3040095"/>
            <a:ext cx="914400" cy="9144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smtClean="0">
                <a:solidFill>
                  <a:schemeClr val="tx1"/>
                </a:solidFill>
              </a:rPr>
              <a:t>Primary</a:t>
            </a:r>
            <a:endParaRPr lang="en-US" sz="900" b="1" dirty="0">
              <a:solidFill>
                <a:schemeClr val="tx1"/>
              </a:solidFill>
            </a:endParaRPr>
          </a:p>
        </p:txBody>
      </p:sp>
      <p:sp>
        <p:nvSpPr>
          <p:cNvPr id="63" name="Rectangle 62"/>
          <p:cNvSpPr>
            <a:spLocks noChangeAspect="1"/>
          </p:cNvSpPr>
          <p:nvPr/>
        </p:nvSpPr>
        <p:spPr>
          <a:xfrm>
            <a:off x="4043561" y="2576957"/>
            <a:ext cx="914400" cy="9144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smtClean="0">
                <a:solidFill>
                  <a:schemeClr val="tx1"/>
                </a:solidFill>
              </a:rPr>
              <a:t>Middle</a:t>
            </a:r>
            <a:endParaRPr lang="en-US" sz="900" b="1" dirty="0">
              <a:solidFill>
                <a:schemeClr val="tx1"/>
              </a:solidFill>
            </a:endParaRPr>
          </a:p>
        </p:txBody>
      </p:sp>
      <p:sp>
        <p:nvSpPr>
          <p:cNvPr id="64" name="Bent-Up Arrow 63"/>
          <p:cNvSpPr/>
          <p:nvPr/>
        </p:nvSpPr>
        <p:spPr>
          <a:xfrm>
            <a:off x="3133111" y="3857503"/>
            <a:ext cx="926271" cy="427511"/>
          </a:xfrm>
          <a:prstGeom prst="bentUpArrow">
            <a:avLst>
              <a:gd name="adj1" fmla="val 50000"/>
              <a:gd name="adj2" fmla="val 26389"/>
              <a:gd name="adj3" fmla="val 2543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700" b="1" dirty="0" smtClean="0">
                <a:solidFill>
                  <a:schemeClr val="tx1"/>
                </a:solidFill>
              </a:rPr>
              <a:t>EVALUATION</a:t>
            </a:r>
            <a:r>
              <a:rPr lang="en-US" sz="700" b="1" dirty="0" smtClean="0"/>
              <a:t> </a:t>
            </a:r>
            <a:r>
              <a:rPr lang="en-US" sz="700" b="1" dirty="0" smtClean="0">
                <a:solidFill>
                  <a:srgbClr val="FF0000"/>
                </a:solidFill>
              </a:rPr>
              <a:t>QC</a:t>
            </a:r>
          </a:p>
        </p:txBody>
      </p:sp>
      <p:sp>
        <p:nvSpPr>
          <p:cNvPr id="65" name="Bent-Up Arrow 64"/>
          <p:cNvSpPr/>
          <p:nvPr/>
        </p:nvSpPr>
        <p:spPr>
          <a:xfrm>
            <a:off x="4035635" y="3465618"/>
            <a:ext cx="926271" cy="427511"/>
          </a:xfrm>
          <a:prstGeom prst="bentUpArrow">
            <a:avLst>
              <a:gd name="adj1" fmla="val 50000"/>
              <a:gd name="adj2" fmla="val 26389"/>
              <a:gd name="adj3" fmla="val 2543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700" b="1" dirty="0" smtClean="0">
                <a:solidFill>
                  <a:schemeClr val="tx1"/>
                </a:solidFill>
              </a:rPr>
              <a:t>EVALUATION</a:t>
            </a:r>
            <a:r>
              <a:rPr lang="en-US" sz="700" b="1" dirty="0" smtClean="0"/>
              <a:t> </a:t>
            </a:r>
            <a:r>
              <a:rPr lang="en-US" sz="700" b="1" dirty="0" smtClean="0">
                <a:solidFill>
                  <a:srgbClr val="FF0000"/>
                </a:solidFill>
              </a:rPr>
              <a:t>QC</a:t>
            </a:r>
          </a:p>
        </p:txBody>
      </p:sp>
      <p:sp>
        <p:nvSpPr>
          <p:cNvPr id="66" name="Bent-Up Arrow 65"/>
          <p:cNvSpPr/>
          <p:nvPr/>
        </p:nvSpPr>
        <p:spPr>
          <a:xfrm>
            <a:off x="4971808" y="2988626"/>
            <a:ext cx="926271" cy="427511"/>
          </a:xfrm>
          <a:prstGeom prst="bentUpArrow">
            <a:avLst>
              <a:gd name="adj1" fmla="val 50000"/>
              <a:gd name="adj2" fmla="val 26389"/>
              <a:gd name="adj3" fmla="val 2543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700" b="1" dirty="0" smtClean="0">
                <a:solidFill>
                  <a:schemeClr val="tx1"/>
                </a:solidFill>
              </a:rPr>
              <a:t>EVALUATION</a:t>
            </a:r>
            <a:r>
              <a:rPr lang="en-US" sz="700" b="1" dirty="0" smtClean="0"/>
              <a:t> </a:t>
            </a:r>
            <a:r>
              <a:rPr lang="en-US" sz="700" b="1" dirty="0" smtClean="0">
                <a:solidFill>
                  <a:srgbClr val="FF0000"/>
                </a:solidFill>
              </a:rPr>
              <a:t>QC</a:t>
            </a:r>
          </a:p>
        </p:txBody>
      </p:sp>
      <p:sp>
        <p:nvSpPr>
          <p:cNvPr id="67" name="Bent-Up Arrow 66"/>
          <p:cNvSpPr/>
          <p:nvPr/>
        </p:nvSpPr>
        <p:spPr>
          <a:xfrm>
            <a:off x="5884228" y="2535385"/>
            <a:ext cx="926271" cy="427511"/>
          </a:xfrm>
          <a:prstGeom prst="bentUpArrow">
            <a:avLst>
              <a:gd name="adj1" fmla="val 50000"/>
              <a:gd name="adj2" fmla="val 26389"/>
              <a:gd name="adj3" fmla="val 2543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700" b="1" dirty="0" smtClean="0">
                <a:solidFill>
                  <a:schemeClr val="tx1"/>
                </a:solidFill>
              </a:rPr>
              <a:t>EVALUATION</a:t>
            </a:r>
            <a:r>
              <a:rPr lang="en-US" sz="700" b="1" dirty="0" smtClean="0"/>
              <a:t> </a:t>
            </a:r>
            <a:r>
              <a:rPr lang="en-US" sz="700" b="1" dirty="0" smtClean="0">
                <a:solidFill>
                  <a:srgbClr val="FF0000"/>
                </a:solidFill>
              </a:rPr>
              <a:t>QC</a:t>
            </a:r>
          </a:p>
        </p:txBody>
      </p:sp>
      <p:sp>
        <p:nvSpPr>
          <p:cNvPr id="68" name="Bent-Up Arrow 67"/>
          <p:cNvSpPr/>
          <p:nvPr/>
        </p:nvSpPr>
        <p:spPr>
          <a:xfrm>
            <a:off x="6822379" y="2131623"/>
            <a:ext cx="926271" cy="427511"/>
          </a:xfrm>
          <a:prstGeom prst="bentUpArrow">
            <a:avLst>
              <a:gd name="adj1" fmla="val 50000"/>
              <a:gd name="adj2" fmla="val 26389"/>
              <a:gd name="adj3" fmla="val 2543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700" b="1" dirty="0" smtClean="0">
                <a:solidFill>
                  <a:schemeClr val="tx1"/>
                </a:solidFill>
              </a:rPr>
              <a:t>EVALUATION</a:t>
            </a:r>
            <a:r>
              <a:rPr lang="en-US" sz="700" b="1" dirty="0" smtClean="0"/>
              <a:t> </a:t>
            </a:r>
            <a:r>
              <a:rPr lang="en-US" sz="700" b="1" dirty="0" smtClean="0">
                <a:solidFill>
                  <a:srgbClr val="FF0000"/>
                </a:solidFill>
              </a:rPr>
              <a:t>QC</a:t>
            </a:r>
          </a:p>
        </p:txBody>
      </p:sp>
      <p:sp>
        <p:nvSpPr>
          <p:cNvPr id="75" name="Bent-Up Arrow 74"/>
          <p:cNvSpPr/>
          <p:nvPr/>
        </p:nvSpPr>
        <p:spPr>
          <a:xfrm>
            <a:off x="7746675" y="1737758"/>
            <a:ext cx="926271" cy="427511"/>
          </a:xfrm>
          <a:prstGeom prst="bentUpArrow">
            <a:avLst>
              <a:gd name="adj1" fmla="val 50000"/>
              <a:gd name="adj2" fmla="val 26389"/>
              <a:gd name="adj3" fmla="val 2543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700" b="1" dirty="0" smtClean="0">
                <a:solidFill>
                  <a:schemeClr val="tx1"/>
                </a:solidFill>
              </a:rPr>
              <a:t>EVALUATION</a:t>
            </a:r>
            <a:r>
              <a:rPr lang="en-US" sz="700" b="1" dirty="0" smtClean="0"/>
              <a:t> </a:t>
            </a:r>
            <a:r>
              <a:rPr lang="en-US" sz="700" b="1" dirty="0" smtClean="0">
                <a:solidFill>
                  <a:srgbClr val="FF0000"/>
                </a:solidFill>
              </a:rPr>
              <a:t>QC</a:t>
            </a:r>
          </a:p>
        </p:txBody>
      </p:sp>
      <p:sp>
        <p:nvSpPr>
          <p:cNvPr id="78" name="Left Arrow 77"/>
          <p:cNvSpPr/>
          <p:nvPr/>
        </p:nvSpPr>
        <p:spPr>
          <a:xfrm>
            <a:off x="7053943" y="1116280"/>
            <a:ext cx="1472539" cy="415637"/>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900" b="1" dirty="0" smtClean="0">
                <a:solidFill>
                  <a:schemeClr val="tx1"/>
                </a:solidFill>
              </a:rPr>
              <a:t>Comp. Requirements</a:t>
            </a:r>
          </a:p>
        </p:txBody>
      </p:sp>
      <p:sp>
        <p:nvSpPr>
          <p:cNvPr id="79" name="Left Arrow 78"/>
          <p:cNvSpPr/>
          <p:nvPr/>
        </p:nvSpPr>
        <p:spPr>
          <a:xfrm>
            <a:off x="6042561" y="1470560"/>
            <a:ext cx="1472539" cy="415637"/>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900" b="1" dirty="0" smtClean="0">
                <a:solidFill>
                  <a:schemeClr val="tx1"/>
                </a:solidFill>
              </a:rPr>
              <a:t>Comp. Requirements</a:t>
            </a:r>
          </a:p>
        </p:txBody>
      </p:sp>
      <p:sp>
        <p:nvSpPr>
          <p:cNvPr id="80" name="Left Arrow 79"/>
          <p:cNvSpPr/>
          <p:nvPr/>
        </p:nvSpPr>
        <p:spPr>
          <a:xfrm>
            <a:off x="4283033" y="2418609"/>
            <a:ext cx="1472539" cy="415637"/>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900" b="1" dirty="0" smtClean="0">
                <a:solidFill>
                  <a:schemeClr val="tx1"/>
                </a:solidFill>
              </a:rPr>
              <a:t>Comp. Requirements</a:t>
            </a:r>
          </a:p>
        </p:txBody>
      </p:sp>
      <p:sp>
        <p:nvSpPr>
          <p:cNvPr id="81" name="Left Arrow 80"/>
          <p:cNvSpPr/>
          <p:nvPr/>
        </p:nvSpPr>
        <p:spPr>
          <a:xfrm>
            <a:off x="5149932" y="1907968"/>
            <a:ext cx="1472539" cy="415637"/>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900" b="1" dirty="0" smtClean="0">
                <a:solidFill>
                  <a:schemeClr val="tx1"/>
                </a:solidFill>
              </a:rPr>
              <a:t>Comp. Requirements</a:t>
            </a:r>
          </a:p>
        </p:txBody>
      </p:sp>
      <p:sp>
        <p:nvSpPr>
          <p:cNvPr id="82" name="Left Arrow 81"/>
          <p:cNvSpPr/>
          <p:nvPr/>
        </p:nvSpPr>
        <p:spPr>
          <a:xfrm>
            <a:off x="3259776" y="2927268"/>
            <a:ext cx="1472539" cy="415637"/>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900" b="1" dirty="0" smtClean="0">
                <a:solidFill>
                  <a:schemeClr val="tx1"/>
                </a:solidFill>
              </a:rPr>
              <a:t>Comp. Requirements</a:t>
            </a:r>
          </a:p>
        </p:txBody>
      </p:sp>
      <p:sp>
        <p:nvSpPr>
          <p:cNvPr id="83" name="Left Arrow 82"/>
          <p:cNvSpPr/>
          <p:nvPr/>
        </p:nvSpPr>
        <p:spPr>
          <a:xfrm>
            <a:off x="2357251" y="3259777"/>
            <a:ext cx="1472539" cy="415637"/>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900" b="1" dirty="0" smtClean="0">
                <a:solidFill>
                  <a:schemeClr val="tx1"/>
                </a:solidFill>
              </a:rPr>
              <a:t>Comp. Requirements</a:t>
            </a:r>
          </a:p>
        </p:txBody>
      </p:sp>
      <p:sp>
        <p:nvSpPr>
          <p:cNvPr id="84" name="Left Arrow 83"/>
          <p:cNvSpPr/>
          <p:nvPr/>
        </p:nvSpPr>
        <p:spPr>
          <a:xfrm>
            <a:off x="1478477" y="3675414"/>
            <a:ext cx="1472539" cy="415637"/>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900" b="1" dirty="0" smtClean="0">
                <a:solidFill>
                  <a:schemeClr val="tx1"/>
                </a:solidFill>
              </a:rPr>
              <a:t>Comp. Requirements</a:t>
            </a:r>
          </a:p>
        </p:txBody>
      </p:sp>
      <p:sp>
        <p:nvSpPr>
          <p:cNvPr id="29" name="Rectangle 28"/>
          <p:cNvSpPr/>
          <p:nvPr/>
        </p:nvSpPr>
        <p:spPr>
          <a:xfrm>
            <a:off x="0" y="4743390"/>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30" name="Straight Connector 29"/>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25</a:t>
            </a:fld>
            <a:endParaRPr lang="en-GB"/>
          </a:p>
        </p:txBody>
      </p:sp>
      <p:pic>
        <p:nvPicPr>
          <p:cNvPr id="7" name="Picture 6"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sp>
        <p:nvSpPr>
          <p:cNvPr id="10" name="Rectangle 9"/>
          <p:cNvSpPr/>
          <p:nvPr/>
        </p:nvSpPr>
        <p:spPr>
          <a:xfrm>
            <a:off x="950027" y="1260268"/>
            <a:ext cx="1805049" cy="380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Century Gothic" pitchFamily="34" charset="0"/>
              </a:rPr>
              <a:t>ECCE Stage</a:t>
            </a:r>
            <a:endParaRPr lang="en-US" b="1" dirty="0">
              <a:solidFill>
                <a:schemeClr val="tx1"/>
              </a:solidFill>
              <a:latin typeface="Century Gothic" pitchFamily="34" charset="0"/>
            </a:endParaRPr>
          </a:p>
        </p:txBody>
      </p:sp>
      <p:sp>
        <p:nvSpPr>
          <p:cNvPr id="14" name="Rectangle 13"/>
          <p:cNvSpPr/>
          <p:nvPr/>
        </p:nvSpPr>
        <p:spPr>
          <a:xfrm>
            <a:off x="975755" y="358243"/>
            <a:ext cx="4475019" cy="591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latin typeface="Century Gothic" pitchFamily="34" charset="0"/>
              </a:rPr>
              <a:t>KEDT Segmentation as per NEP 2020</a:t>
            </a:r>
            <a:endParaRPr lang="en-US" sz="1600" b="1" dirty="0">
              <a:solidFill>
                <a:schemeClr val="tx1"/>
              </a:solidFill>
              <a:latin typeface="Century Gothic" pitchFamily="34" charset="0"/>
            </a:endParaRPr>
          </a:p>
        </p:txBody>
      </p:sp>
      <p:sp>
        <p:nvSpPr>
          <p:cNvPr id="16" name="Rectangle 15"/>
          <p:cNvSpPr/>
          <p:nvPr/>
        </p:nvSpPr>
        <p:spPr>
          <a:xfrm>
            <a:off x="900542" y="3083626"/>
            <a:ext cx="1805049" cy="380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Century Gothic" pitchFamily="34" charset="0"/>
              </a:rPr>
              <a:t>Foundation Stage   </a:t>
            </a:r>
            <a:endParaRPr lang="en-US" b="1" dirty="0">
              <a:solidFill>
                <a:schemeClr val="tx1"/>
              </a:solidFill>
              <a:latin typeface="Century Gothic" pitchFamily="34" charset="0"/>
            </a:endParaRPr>
          </a:p>
        </p:txBody>
      </p:sp>
      <p:cxnSp>
        <p:nvCxnSpPr>
          <p:cNvPr id="21" name="Straight Arrow Connector 20"/>
          <p:cNvCxnSpPr>
            <a:stCxn id="16" idx="3"/>
          </p:cNvCxnSpPr>
          <p:nvPr/>
        </p:nvCxnSpPr>
        <p:spPr>
          <a:xfrm flipV="1">
            <a:off x="2705591" y="2565070"/>
            <a:ext cx="975760" cy="7085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3"/>
          </p:cNvCxnSpPr>
          <p:nvPr/>
        </p:nvCxnSpPr>
        <p:spPr>
          <a:xfrm>
            <a:off x="2705591" y="3273632"/>
            <a:ext cx="963884" cy="7046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766952" y="1458188"/>
            <a:ext cx="926275" cy="39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973777" y="855026"/>
            <a:ext cx="8170223" cy="118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098" name="Picture 2" descr="C:\Users\DEBASISH\Desktop\segment box image latest\Utpatti-250 200 pixels-02 copy.jpg"/>
          <p:cNvPicPr>
            <a:picLocks noChangeAspect="1" noChangeArrowheads="1"/>
          </p:cNvPicPr>
          <p:nvPr/>
        </p:nvPicPr>
        <p:blipFill>
          <a:blip r:embed="rId4"/>
          <a:srcRect/>
          <a:stretch>
            <a:fillRect/>
          </a:stretch>
        </p:blipFill>
        <p:spPr bwMode="auto">
          <a:xfrm>
            <a:off x="3732810" y="1086344"/>
            <a:ext cx="708561" cy="885701"/>
          </a:xfrm>
          <a:prstGeom prst="rect">
            <a:avLst/>
          </a:prstGeom>
          <a:noFill/>
        </p:spPr>
      </p:pic>
      <p:sp>
        <p:nvSpPr>
          <p:cNvPr id="18" name="Rectangle 17"/>
          <p:cNvSpPr/>
          <p:nvPr/>
        </p:nvSpPr>
        <p:spPr>
          <a:xfrm>
            <a:off x="4589263" y="1147202"/>
            <a:ext cx="2314258" cy="553998"/>
          </a:xfrm>
          <a:prstGeom prst="rect">
            <a:avLst/>
          </a:prstGeom>
        </p:spPr>
        <p:txBody>
          <a:bodyPr wrap="square">
            <a:spAutoFit/>
          </a:bodyPr>
          <a:lstStyle/>
          <a:p>
            <a:pPr algn="just"/>
            <a:r>
              <a:rPr lang="en-US" sz="1000" b="1" dirty="0" smtClean="0">
                <a:latin typeface="Century Gothic" pitchFamily="34" charset="0"/>
              </a:rPr>
              <a:t>UTPATTI: Early Childhood Care and Education (ECCE), Age Group: 0-3 Year.</a:t>
            </a:r>
            <a:endParaRPr lang="en-US" sz="1000" b="1" dirty="0">
              <a:latin typeface="Century Gothic" pitchFamily="34" charset="0"/>
            </a:endParaRPr>
          </a:p>
        </p:txBody>
      </p:sp>
      <p:pic>
        <p:nvPicPr>
          <p:cNvPr id="4099" name="Picture 3" descr="C:\Users\DEBASISH\Desktop\segment box image latest\UDYAAN-250 200 pixels-02-B.jpg"/>
          <p:cNvPicPr>
            <a:picLocks noChangeAspect="1" noChangeArrowheads="1"/>
          </p:cNvPicPr>
          <p:nvPr/>
        </p:nvPicPr>
        <p:blipFill>
          <a:blip r:embed="rId5"/>
          <a:srcRect/>
          <a:stretch>
            <a:fillRect/>
          </a:stretch>
        </p:blipFill>
        <p:spPr bwMode="auto">
          <a:xfrm>
            <a:off x="3744685" y="2238252"/>
            <a:ext cx="684811" cy="856014"/>
          </a:xfrm>
          <a:prstGeom prst="rect">
            <a:avLst/>
          </a:prstGeom>
          <a:noFill/>
        </p:spPr>
      </p:pic>
      <p:sp>
        <p:nvSpPr>
          <p:cNvPr id="19" name="Rectangle 18"/>
          <p:cNvSpPr/>
          <p:nvPr/>
        </p:nvSpPr>
        <p:spPr>
          <a:xfrm>
            <a:off x="4589263" y="2368381"/>
            <a:ext cx="2314258" cy="553998"/>
          </a:xfrm>
          <a:prstGeom prst="rect">
            <a:avLst/>
          </a:prstGeom>
        </p:spPr>
        <p:txBody>
          <a:bodyPr wrap="square">
            <a:spAutoFit/>
          </a:bodyPr>
          <a:lstStyle/>
          <a:p>
            <a:pPr algn="just"/>
            <a:r>
              <a:rPr lang="en-US" sz="1000" b="1" dirty="0" smtClean="0">
                <a:latin typeface="Century Gothic" pitchFamily="34" charset="0"/>
              </a:rPr>
              <a:t>UDYAN: Fundamental Literacy and numeracy, Age Group: 3-6 Year  at Play School</a:t>
            </a:r>
            <a:endParaRPr lang="en-US" sz="1000" b="1" dirty="0">
              <a:latin typeface="Century Gothic" pitchFamily="34" charset="0"/>
            </a:endParaRPr>
          </a:p>
        </p:txBody>
      </p:sp>
      <p:pic>
        <p:nvPicPr>
          <p:cNvPr id="4100" name="Picture 4" descr="C:\Users\DEBASISH\Desktop\segment box image latest\UDVEG (2).jpg"/>
          <p:cNvPicPr>
            <a:picLocks noChangeAspect="1" noChangeArrowheads="1"/>
          </p:cNvPicPr>
          <p:nvPr/>
        </p:nvPicPr>
        <p:blipFill>
          <a:blip r:embed="rId6"/>
          <a:srcRect/>
          <a:stretch>
            <a:fillRect/>
          </a:stretch>
        </p:blipFill>
        <p:spPr bwMode="auto">
          <a:xfrm>
            <a:off x="3744685" y="3497034"/>
            <a:ext cx="684810" cy="856013"/>
          </a:xfrm>
          <a:prstGeom prst="rect">
            <a:avLst/>
          </a:prstGeom>
          <a:noFill/>
        </p:spPr>
      </p:pic>
      <p:sp>
        <p:nvSpPr>
          <p:cNvPr id="22" name="Rectangle 21"/>
          <p:cNvSpPr/>
          <p:nvPr/>
        </p:nvSpPr>
        <p:spPr>
          <a:xfrm>
            <a:off x="4589263" y="3625186"/>
            <a:ext cx="2314258" cy="553998"/>
          </a:xfrm>
          <a:prstGeom prst="rect">
            <a:avLst/>
          </a:prstGeom>
        </p:spPr>
        <p:txBody>
          <a:bodyPr wrap="square">
            <a:spAutoFit/>
          </a:bodyPr>
          <a:lstStyle/>
          <a:p>
            <a:pPr algn="just"/>
            <a:r>
              <a:rPr lang="en-US" sz="1000" b="1" dirty="0" smtClean="0">
                <a:latin typeface="Century Gothic" pitchFamily="34" charset="0"/>
              </a:rPr>
              <a:t>UDVEG: Fundamental Literacy and numeracy, Age Group: 6-8 Year at Class 1 &amp; Class 2.</a:t>
            </a:r>
            <a:endParaRPr lang="en-US" sz="1000" b="1" dirty="0">
              <a:latin typeface="Century Gothic" pitchFamily="34" charset="0"/>
            </a:endParaRPr>
          </a:p>
        </p:txBody>
      </p:sp>
      <p:sp>
        <p:nvSpPr>
          <p:cNvPr id="20" name="Rectangle 19"/>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24" name="Straight Connector 23"/>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39" name="Rectangle 38"/>
          <p:cNvSpPr/>
          <p:nvPr/>
        </p:nvSpPr>
        <p:spPr>
          <a:xfrm>
            <a:off x="1341899" y="3757485"/>
            <a:ext cx="1650674" cy="380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Century Gothic" pitchFamily="34" charset="0"/>
              </a:rPr>
              <a:t>Secondary Stage</a:t>
            </a:r>
            <a:endParaRPr lang="en-US" b="1" dirty="0">
              <a:solidFill>
                <a:schemeClr val="tx1"/>
              </a:solidFill>
              <a:latin typeface="Century Gothic" pitchFamily="34" charset="0"/>
            </a:endParaRPr>
          </a:p>
        </p:txBody>
      </p:sp>
      <p:sp>
        <p:nvSpPr>
          <p:cNvPr id="38" name="Rectangle 37"/>
          <p:cNvSpPr/>
          <p:nvPr/>
        </p:nvSpPr>
        <p:spPr>
          <a:xfrm>
            <a:off x="1223148" y="1266696"/>
            <a:ext cx="1888177" cy="380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Century Gothic" pitchFamily="34" charset="0"/>
              </a:rPr>
              <a:t>Primary Stage</a:t>
            </a:r>
            <a:endParaRPr lang="en-US" b="1" dirty="0">
              <a:solidFill>
                <a:schemeClr val="tx1"/>
              </a:solidFill>
              <a:latin typeface="Century Gothic" pitchFamily="34" charset="0"/>
            </a:endParaRPr>
          </a:p>
        </p:txBody>
      </p:sp>
      <p:sp>
        <p:nvSpPr>
          <p:cNvPr id="40" name="Rectangle 39"/>
          <p:cNvSpPr/>
          <p:nvPr/>
        </p:nvSpPr>
        <p:spPr>
          <a:xfrm>
            <a:off x="1246899" y="2534385"/>
            <a:ext cx="1840675" cy="380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Century Gothic" pitchFamily="34" charset="0"/>
              </a:rPr>
              <a:t>Middle Stage</a:t>
            </a:r>
            <a:endParaRPr lang="en-US" b="1" dirty="0">
              <a:solidFill>
                <a:schemeClr val="tx1"/>
              </a:solidFill>
              <a:latin typeface="Century Gothic" pitchFamily="34" charset="0"/>
            </a:endParaRPr>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26</a:t>
            </a:fld>
            <a:endParaRPr lang="en-GB"/>
          </a:p>
        </p:txBody>
      </p:sp>
      <p:pic>
        <p:nvPicPr>
          <p:cNvPr id="7" name="Picture 6"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sp>
        <p:nvSpPr>
          <p:cNvPr id="14" name="Rectangle 13"/>
          <p:cNvSpPr/>
          <p:nvPr/>
        </p:nvSpPr>
        <p:spPr>
          <a:xfrm>
            <a:off x="975755" y="358243"/>
            <a:ext cx="3204359" cy="591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latin typeface="Century Gothic" pitchFamily="34" charset="0"/>
            </a:endParaRPr>
          </a:p>
        </p:txBody>
      </p:sp>
      <p:cxnSp>
        <p:nvCxnSpPr>
          <p:cNvPr id="25" name="Straight Arrow Connector 24"/>
          <p:cNvCxnSpPr/>
          <p:nvPr/>
        </p:nvCxnSpPr>
        <p:spPr>
          <a:xfrm flipV="1">
            <a:off x="2883105" y="1460657"/>
            <a:ext cx="819397"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877167" y="2719447"/>
            <a:ext cx="831272" cy="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861953" y="3959364"/>
            <a:ext cx="861701" cy="207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5652" y="807522"/>
            <a:ext cx="8158348" cy="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45130" y="453243"/>
            <a:ext cx="4475019" cy="330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latin typeface="Century Gothic" pitchFamily="34" charset="0"/>
              </a:rPr>
              <a:t>KEDT Segmentation as per NEP 2020</a:t>
            </a:r>
            <a:endParaRPr lang="en-US" sz="1600" b="1" dirty="0">
              <a:solidFill>
                <a:schemeClr val="tx1"/>
              </a:solidFill>
              <a:latin typeface="Century Gothic" pitchFamily="34" charset="0"/>
            </a:endParaRPr>
          </a:p>
        </p:txBody>
      </p:sp>
      <p:pic>
        <p:nvPicPr>
          <p:cNvPr id="5122" name="Picture 2" descr="C:\Users\DEBASISH\Desktop\segment box image latest\Utthaan copy.jpg"/>
          <p:cNvPicPr>
            <a:picLocks noChangeAspect="1" noChangeArrowheads="1"/>
          </p:cNvPicPr>
          <p:nvPr/>
        </p:nvPicPr>
        <p:blipFill>
          <a:blip r:embed="rId4"/>
          <a:srcRect/>
          <a:stretch>
            <a:fillRect/>
          </a:stretch>
        </p:blipFill>
        <p:spPr bwMode="auto">
          <a:xfrm>
            <a:off x="3757253" y="1098220"/>
            <a:ext cx="726968" cy="908710"/>
          </a:xfrm>
          <a:prstGeom prst="rect">
            <a:avLst/>
          </a:prstGeom>
          <a:noFill/>
        </p:spPr>
      </p:pic>
      <p:sp>
        <p:nvSpPr>
          <p:cNvPr id="19" name="Rectangle 18"/>
          <p:cNvSpPr/>
          <p:nvPr/>
        </p:nvSpPr>
        <p:spPr>
          <a:xfrm>
            <a:off x="4610046" y="1166993"/>
            <a:ext cx="2792240" cy="769441"/>
          </a:xfrm>
          <a:prstGeom prst="rect">
            <a:avLst/>
          </a:prstGeom>
        </p:spPr>
        <p:txBody>
          <a:bodyPr wrap="square">
            <a:spAutoFit/>
          </a:bodyPr>
          <a:lstStyle/>
          <a:p>
            <a:pPr algn="just"/>
            <a:r>
              <a:rPr lang="en-US" sz="1100" b="1" dirty="0" smtClean="0">
                <a:latin typeface="Century Gothic" pitchFamily="34" charset="0"/>
              </a:rPr>
              <a:t>UTTHAN: Identification and Self Awareness of individual unique capabilities, preparatory school, Age Group: 8-11 Years, Class 3-5.</a:t>
            </a:r>
            <a:endParaRPr lang="en-US" sz="1100" b="1" dirty="0">
              <a:latin typeface="Century Gothic" pitchFamily="34" charset="0"/>
            </a:endParaRPr>
          </a:p>
        </p:txBody>
      </p:sp>
      <p:pic>
        <p:nvPicPr>
          <p:cNvPr id="5123" name="Picture 3" descr="C:\Users\DEBASISH\Desktop\segment box image latest\Ullas copy (2).jpg"/>
          <p:cNvPicPr>
            <a:picLocks noChangeAspect="1" noChangeArrowheads="1"/>
          </p:cNvPicPr>
          <p:nvPr/>
        </p:nvPicPr>
        <p:blipFill>
          <a:blip r:embed="rId5"/>
          <a:srcRect/>
          <a:stretch>
            <a:fillRect/>
          </a:stretch>
        </p:blipFill>
        <p:spPr bwMode="auto">
          <a:xfrm>
            <a:off x="3767149" y="2368879"/>
            <a:ext cx="707176" cy="883971"/>
          </a:xfrm>
          <a:prstGeom prst="rect">
            <a:avLst/>
          </a:prstGeom>
          <a:noFill/>
        </p:spPr>
      </p:pic>
      <p:sp>
        <p:nvSpPr>
          <p:cNvPr id="22" name="Rectangle 21"/>
          <p:cNvSpPr/>
          <p:nvPr/>
        </p:nvSpPr>
        <p:spPr>
          <a:xfrm>
            <a:off x="4610046" y="2447549"/>
            <a:ext cx="2792240" cy="769441"/>
          </a:xfrm>
          <a:prstGeom prst="rect">
            <a:avLst/>
          </a:prstGeom>
        </p:spPr>
        <p:txBody>
          <a:bodyPr wrap="square">
            <a:spAutoFit/>
          </a:bodyPr>
          <a:lstStyle/>
          <a:p>
            <a:pPr algn="just"/>
            <a:r>
              <a:rPr lang="en-US" sz="1100" b="1" dirty="0" smtClean="0">
                <a:latin typeface="Century Gothic" pitchFamily="34" charset="0"/>
              </a:rPr>
              <a:t>ULLAS: Development of individual unique capabilities &amp; digital literacy, Age Group: 11-14 Years, Middle school, Class 6-8.</a:t>
            </a:r>
            <a:endParaRPr lang="en-US" sz="1100" b="1" dirty="0">
              <a:latin typeface="Century Gothic" pitchFamily="34" charset="0"/>
            </a:endParaRPr>
          </a:p>
        </p:txBody>
      </p:sp>
      <p:pic>
        <p:nvPicPr>
          <p:cNvPr id="5125" name="Picture 5" descr="C:\Users\DEBASISH\Desktop\segment box image latest\URDHVAM -250 copy.jpg"/>
          <p:cNvPicPr>
            <a:picLocks noChangeAspect="1" noChangeArrowheads="1"/>
          </p:cNvPicPr>
          <p:nvPr/>
        </p:nvPicPr>
        <p:blipFill>
          <a:blip r:embed="rId6"/>
          <a:srcRect/>
          <a:stretch>
            <a:fillRect/>
          </a:stretch>
        </p:blipFill>
        <p:spPr bwMode="auto">
          <a:xfrm>
            <a:off x="3748644" y="3544537"/>
            <a:ext cx="744187" cy="873084"/>
          </a:xfrm>
          <a:prstGeom prst="rect">
            <a:avLst/>
          </a:prstGeom>
          <a:noFill/>
        </p:spPr>
      </p:pic>
      <p:sp>
        <p:nvSpPr>
          <p:cNvPr id="24" name="Rectangle 23"/>
          <p:cNvSpPr/>
          <p:nvPr/>
        </p:nvSpPr>
        <p:spPr>
          <a:xfrm>
            <a:off x="4610046" y="3538100"/>
            <a:ext cx="2792240" cy="769441"/>
          </a:xfrm>
          <a:prstGeom prst="rect">
            <a:avLst/>
          </a:prstGeom>
        </p:spPr>
        <p:txBody>
          <a:bodyPr wrap="square">
            <a:spAutoFit/>
          </a:bodyPr>
          <a:lstStyle/>
          <a:p>
            <a:pPr algn="just"/>
            <a:r>
              <a:rPr lang="en-US" sz="1100" b="1" dirty="0" smtClean="0">
                <a:latin typeface="Century Gothic" pitchFamily="34" charset="0"/>
              </a:rPr>
              <a:t>URDHVAM: Development of Critical thinking and conceptual understanding, Age Group: 14-16 Years, Class 9-10.</a:t>
            </a:r>
            <a:endParaRPr lang="en-US" sz="1100" b="1" dirty="0">
              <a:latin typeface="Century Gothic" pitchFamily="34" charset="0"/>
            </a:endParaRPr>
          </a:p>
        </p:txBody>
      </p:sp>
      <p:sp>
        <p:nvSpPr>
          <p:cNvPr id="21" name="Rectangle 20"/>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23" name="Straight Connector 22"/>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27</a:t>
            </a:fld>
            <a:endParaRPr lang="en-GB"/>
          </a:p>
        </p:txBody>
      </p:sp>
      <p:pic>
        <p:nvPicPr>
          <p:cNvPr id="7" name="Picture 6"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sp>
        <p:nvSpPr>
          <p:cNvPr id="14" name="Rectangle 13"/>
          <p:cNvSpPr/>
          <p:nvPr/>
        </p:nvSpPr>
        <p:spPr>
          <a:xfrm>
            <a:off x="975755" y="322618"/>
            <a:ext cx="2123705" cy="591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latin typeface="Century Gothic" pitchFamily="34" charset="0"/>
              </a:rPr>
              <a:t>KEDT Segmentation as per NEP 2020</a:t>
            </a:r>
            <a:endParaRPr lang="en-US" sz="1600" b="1" dirty="0">
              <a:solidFill>
                <a:schemeClr val="tx1"/>
              </a:solidFill>
              <a:latin typeface="Century Gothic" pitchFamily="34" charset="0"/>
            </a:endParaRPr>
          </a:p>
        </p:txBody>
      </p:sp>
      <p:sp>
        <p:nvSpPr>
          <p:cNvPr id="18" name="Rectangle 17"/>
          <p:cNvSpPr/>
          <p:nvPr/>
        </p:nvSpPr>
        <p:spPr>
          <a:xfrm>
            <a:off x="688750" y="2391888"/>
            <a:ext cx="2394857" cy="380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Century Gothic" pitchFamily="34" charset="0"/>
              </a:rPr>
              <a:t>Higher Secondary Stage</a:t>
            </a:r>
            <a:endParaRPr lang="en-US" b="1" dirty="0">
              <a:solidFill>
                <a:schemeClr val="tx1"/>
              </a:solidFill>
              <a:latin typeface="Century Gothic" pitchFamily="34" charset="0"/>
            </a:endParaRPr>
          </a:p>
        </p:txBody>
      </p:sp>
      <p:cxnSp>
        <p:nvCxnSpPr>
          <p:cNvPr id="30" name="Straight Arrow Connector 29"/>
          <p:cNvCxnSpPr>
            <a:stCxn id="18" idx="3"/>
          </p:cNvCxnSpPr>
          <p:nvPr/>
        </p:nvCxnSpPr>
        <p:spPr>
          <a:xfrm flipV="1">
            <a:off x="3083607" y="1306286"/>
            <a:ext cx="835250" cy="12756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8" idx="3"/>
          </p:cNvCxnSpPr>
          <p:nvPr/>
        </p:nvCxnSpPr>
        <p:spPr>
          <a:xfrm flipV="1">
            <a:off x="3083607" y="1710047"/>
            <a:ext cx="1452767" cy="8718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8" idx="3"/>
          </p:cNvCxnSpPr>
          <p:nvPr/>
        </p:nvCxnSpPr>
        <p:spPr>
          <a:xfrm>
            <a:off x="3083607" y="2581894"/>
            <a:ext cx="2070284" cy="69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8" idx="3"/>
          </p:cNvCxnSpPr>
          <p:nvPr/>
        </p:nvCxnSpPr>
        <p:spPr>
          <a:xfrm>
            <a:off x="3083607" y="2581894"/>
            <a:ext cx="1429016" cy="6838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8" idx="3"/>
          </p:cNvCxnSpPr>
          <p:nvPr/>
        </p:nvCxnSpPr>
        <p:spPr>
          <a:xfrm>
            <a:off x="3083607" y="2581894"/>
            <a:ext cx="859001" cy="13013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73777" y="866899"/>
            <a:ext cx="2018805" cy="356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6146" name="Picture 2" descr="C:\Users\DEBASISH\Desktop\segment box image latest\Unmukt copy (3).jpg"/>
          <p:cNvPicPr>
            <a:picLocks noChangeAspect="1" noChangeArrowheads="1"/>
          </p:cNvPicPr>
          <p:nvPr/>
        </p:nvPicPr>
        <p:blipFill>
          <a:blip r:embed="rId4"/>
          <a:srcRect/>
          <a:stretch>
            <a:fillRect/>
          </a:stretch>
        </p:blipFill>
        <p:spPr bwMode="auto">
          <a:xfrm>
            <a:off x="3709059" y="440129"/>
            <a:ext cx="661060" cy="826325"/>
          </a:xfrm>
          <a:prstGeom prst="rect">
            <a:avLst/>
          </a:prstGeom>
          <a:noFill/>
        </p:spPr>
      </p:pic>
      <p:sp>
        <p:nvSpPr>
          <p:cNvPr id="20" name="Rectangle 19"/>
          <p:cNvSpPr/>
          <p:nvPr/>
        </p:nvSpPr>
        <p:spPr>
          <a:xfrm>
            <a:off x="4396293" y="438639"/>
            <a:ext cx="3275169" cy="707886"/>
          </a:xfrm>
          <a:prstGeom prst="rect">
            <a:avLst/>
          </a:prstGeom>
        </p:spPr>
        <p:txBody>
          <a:bodyPr wrap="square">
            <a:spAutoFit/>
          </a:bodyPr>
          <a:lstStyle/>
          <a:p>
            <a:pPr algn="just"/>
            <a:r>
              <a:rPr lang="en-US" sz="1000" b="1" dirty="0" smtClean="0">
                <a:latin typeface="Century Gothic" pitchFamily="34" charset="0"/>
              </a:rPr>
              <a:t>UNMUKT: Development of Critical thinking and conceptual understanding, Age Group: 16-18 Years, Class 11-12 followed by Higher Education  and a career in humanities and fine art.</a:t>
            </a:r>
            <a:endParaRPr lang="en-US" sz="1000" b="1" dirty="0">
              <a:latin typeface="Century Gothic" pitchFamily="34" charset="0"/>
            </a:endParaRPr>
          </a:p>
        </p:txBody>
      </p:sp>
      <p:pic>
        <p:nvPicPr>
          <p:cNvPr id="6147" name="Picture 3" descr="C:\Users\DEBASISH\Desktop\segment box image latest\Udyam copy (2).jpg"/>
          <p:cNvPicPr>
            <a:picLocks noChangeAspect="1" noChangeArrowheads="1"/>
          </p:cNvPicPr>
          <p:nvPr/>
        </p:nvPicPr>
        <p:blipFill>
          <a:blip r:embed="rId5"/>
          <a:srcRect/>
          <a:stretch>
            <a:fillRect/>
          </a:stretch>
        </p:blipFill>
        <p:spPr bwMode="auto">
          <a:xfrm>
            <a:off x="4575957" y="1264475"/>
            <a:ext cx="637309" cy="796636"/>
          </a:xfrm>
          <a:prstGeom prst="rect">
            <a:avLst/>
          </a:prstGeom>
          <a:noFill/>
        </p:spPr>
      </p:pic>
      <p:sp>
        <p:nvSpPr>
          <p:cNvPr id="22" name="Rectangle 21"/>
          <p:cNvSpPr/>
          <p:nvPr/>
        </p:nvSpPr>
        <p:spPr>
          <a:xfrm>
            <a:off x="5249334" y="1279810"/>
            <a:ext cx="3275169" cy="707886"/>
          </a:xfrm>
          <a:prstGeom prst="rect">
            <a:avLst/>
          </a:prstGeom>
        </p:spPr>
        <p:txBody>
          <a:bodyPr wrap="square">
            <a:spAutoFit/>
          </a:bodyPr>
          <a:lstStyle/>
          <a:p>
            <a:pPr algn="just"/>
            <a:r>
              <a:rPr lang="en-US" sz="1000" b="1" dirty="0" smtClean="0">
                <a:latin typeface="Century Gothic" pitchFamily="34" charset="0"/>
              </a:rPr>
              <a:t>UDYAM: Development of Critical thinking and conceptual understanding, Age Group: 16-18 Years, Class 11-12 followed by Higher Education  and a career in Commerce &amp; Social Science .</a:t>
            </a:r>
            <a:endParaRPr lang="en-US" sz="1000" b="1" dirty="0">
              <a:latin typeface="Century Gothic" pitchFamily="34" charset="0"/>
            </a:endParaRPr>
          </a:p>
        </p:txBody>
      </p:sp>
      <p:pic>
        <p:nvPicPr>
          <p:cNvPr id="6148" name="Picture 4" descr="C:\Users\DEBASISH\Desktop\segment box image latest\Udaya copy (2).jpg"/>
          <p:cNvPicPr>
            <a:picLocks noChangeAspect="1" noChangeArrowheads="1"/>
          </p:cNvPicPr>
          <p:nvPr/>
        </p:nvPicPr>
        <p:blipFill>
          <a:blip r:embed="rId6"/>
          <a:srcRect/>
          <a:stretch>
            <a:fillRect/>
          </a:stretch>
        </p:blipFill>
        <p:spPr bwMode="auto">
          <a:xfrm>
            <a:off x="5193473" y="2101932"/>
            <a:ext cx="642653" cy="803316"/>
          </a:xfrm>
          <a:prstGeom prst="rect">
            <a:avLst/>
          </a:prstGeom>
          <a:noFill/>
        </p:spPr>
      </p:pic>
      <p:sp>
        <p:nvSpPr>
          <p:cNvPr id="28" name="Rectangle 27"/>
          <p:cNvSpPr/>
          <p:nvPr/>
        </p:nvSpPr>
        <p:spPr>
          <a:xfrm>
            <a:off x="5878287" y="2037851"/>
            <a:ext cx="3099460" cy="1015663"/>
          </a:xfrm>
          <a:prstGeom prst="rect">
            <a:avLst/>
          </a:prstGeom>
        </p:spPr>
        <p:txBody>
          <a:bodyPr wrap="square">
            <a:spAutoFit/>
          </a:bodyPr>
          <a:lstStyle/>
          <a:p>
            <a:pPr algn="just"/>
            <a:r>
              <a:rPr lang="en-US" sz="1000" b="1" dirty="0" smtClean="0">
                <a:latin typeface="Century Gothic" pitchFamily="34" charset="0"/>
              </a:rPr>
              <a:t>UDAYA: Development of Critical thinking and conceptual understanding, Age Group: 16-18 Years, Class 11-12 followed by Higher Education  and a career in Science, Technology, Engineering &amp; Mathematics (STEM).</a:t>
            </a:r>
            <a:endParaRPr lang="en-US" sz="1000" b="1" dirty="0">
              <a:latin typeface="Century Gothic" pitchFamily="34" charset="0"/>
            </a:endParaRPr>
          </a:p>
        </p:txBody>
      </p:sp>
      <p:pic>
        <p:nvPicPr>
          <p:cNvPr id="6149" name="Picture 5" descr="C:\Users\DEBASISH\Desktop\segment box image latest\Utkarsh copy (2).jpg"/>
          <p:cNvPicPr>
            <a:picLocks noChangeAspect="1" noChangeArrowheads="1"/>
          </p:cNvPicPr>
          <p:nvPr/>
        </p:nvPicPr>
        <p:blipFill>
          <a:blip r:embed="rId7"/>
          <a:srcRect/>
          <a:stretch>
            <a:fillRect/>
          </a:stretch>
        </p:blipFill>
        <p:spPr bwMode="auto">
          <a:xfrm>
            <a:off x="4623459" y="3081399"/>
            <a:ext cx="650966" cy="813707"/>
          </a:xfrm>
          <a:prstGeom prst="rect">
            <a:avLst/>
          </a:prstGeom>
          <a:noFill/>
        </p:spPr>
      </p:pic>
      <p:sp>
        <p:nvSpPr>
          <p:cNvPr id="31" name="Rectangle 30"/>
          <p:cNvSpPr/>
          <p:nvPr/>
        </p:nvSpPr>
        <p:spPr>
          <a:xfrm>
            <a:off x="5314209" y="3139722"/>
            <a:ext cx="3236026" cy="707886"/>
          </a:xfrm>
          <a:prstGeom prst="rect">
            <a:avLst/>
          </a:prstGeom>
        </p:spPr>
        <p:txBody>
          <a:bodyPr wrap="square">
            <a:spAutoFit/>
          </a:bodyPr>
          <a:lstStyle/>
          <a:p>
            <a:pPr algn="just"/>
            <a:r>
              <a:rPr lang="en-US" sz="1000" b="1" dirty="0" smtClean="0">
                <a:latin typeface="Century Gothic" pitchFamily="34" charset="0"/>
              </a:rPr>
              <a:t>UTKARSH: Grooming of individual unique capabilities for Vocational Training &amp; Job oriented certificate level training in vocational skills. </a:t>
            </a:r>
            <a:endParaRPr lang="en-US" sz="1000" b="1" dirty="0">
              <a:latin typeface="Century Gothic" pitchFamily="34" charset="0"/>
            </a:endParaRPr>
          </a:p>
        </p:txBody>
      </p:sp>
      <p:pic>
        <p:nvPicPr>
          <p:cNvPr id="6151" name="Picture 7" descr="C:\Users\DEBASISH\Desktop\segment box image latest\Urja copy (3).jpg"/>
          <p:cNvPicPr>
            <a:picLocks noChangeAspect="1" noChangeArrowheads="1"/>
          </p:cNvPicPr>
          <p:nvPr/>
        </p:nvPicPr>
        <p:blipFill>
          <a:blip r:embed="rId8"/>
          <a:srcRect/>
          <a:stretch>
            <a:fillRect/>
          </a:stretch>
        </p:blipFill>
        <p:spPr bwMode="auto">
          <a:xfrm>
            <a:off x="3732811" y="3895106"/>
            <a:ext cx="652154" cy="815192"/>
          </a:xfrm>
          <a:prstGeom prst="rect">
            <a:avLst/>
          </a:prstGeom>
          <a:noFill/>
        </p:spPr>
      </p:pic>
      <p:sp>
        <p:nvSpPr>
          <p:cNvPr id="34" name="Rectangle 33"/>
          <p:cNvSpPr/>
          <p:nvPr/>
        </p:nvSpPr>
        <p:spPr>
          <a:xfrm>
            <a:off x="4445330" y="4052143"/>
            <a:ext cx="3236026" cy="400110"/>
          </a:xfrm>
          <a:prstGeom prst="rect">
            <a:avLst/>
          </a:prstGeom>
        </p:spPr>
        <p:txBody>
          <a:bodyPr wrap="square">
            <a:spAutoFit/>
          </a:bodyPr>
          <a:lstStyle/>
          <a:p>
            <a:pPr algn="just"/>
            <a:r>
              <a:rPr lang="en-US" sz="1000" b="1" dirty="0" smtClean="0">
                <a:latin typeface="Century Gothic" pitchFamily="34" charset="0"/>
              </a:rPr>
              <a:t>URJA: Assisted preparation for career in various Police, Para Military &amp; Defense Services.</a:t>
            </a:r>
            <a:endParaRPr lang="en-US" sz="1000" b="1" dirty="0">
              <a:latin typeface="Century Gothic" pitchFamily="34" charset="0"/>
            </a:endParaRPr>
          </a:p>
        </p:txBody>
      </p:sp>
      <p:sp>
        <p:nvSpPr>
          <p:cNvPr id="24" name="Rectangle 23"/>
          <p:cNvSpPr/>
          <p:nvPr/>
        </p:nvSpPr>
        <p:spPr>
          <a:xfrm>
            <a:off x="0" y="4719640"/>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25" name="Straight Connector 24"/>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9" name="TextBox 8"/>
          <p:cNvSpPr txBox="1"/>
          <p:nvPr/>
        </p:nvSpPr>
        <p:spPr>
          <a:xfrm>
            <a:off x="600864" y="2046514"/>
            <a:ext cx="7945821" cy="461665"/>
          </a:xfrm>
          <a:prstGeom prst="rect">
            <a:avLst/>
          </a:prstGeom>
          <a:noFill/>
        </p:spPr>
        <p:txBody>
          <a:bodyPr wrap="square" rtlCol="0">
            <a:spAutoFit/>
          </a:bodyPr>
          <a:lstStyle/>
          <a:p>
            <a:pPr algn="ctr"/>
            <a:r>
              <a:rPr lang="en-US" sz="2400" b="1" dirty="0" smtClean="0">
                <a:latin typeface="SimSun" pitchFamily="2" charset="-122"/>
                <a:ea typeface="SimSun" pitchFamily="2" charset="-122"/>
              </a:rPr>
              <a:t>ECONOMIC PARTICIPATION</a:t>
            </a:r>
          </a:p>
        </p:txBody>
      </p:sp>
      <p:pic>
        <p:nvPicPr>
          <p:cNvPr id="11" name="Picture 10"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22772" y="119742"/>
            <a:ext cx="1016000" cy="609600"/>
          </a:xfrm>
          <a:prstGeom prst="rect">
            <a:avLst/>
          </a:prstGeom>
          <a:noFill/>
        </p:spPr>
      </p:pic>
      <p:sp>
        <p:nvSpPr>
          <p:cNvPr id="12" name="Slide Number Placeholder 1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28</a:t>
            </a:fld>
            <a:endParaRPr lang="en-GB"/>
          </a:p>
        </p:txBody>
      </p:sp>
      <p:sp>
        <p:nvSpPr>
          <p:cNvPr id="7" name="Rectangle 6"/>
          <p:cNvSpPr/>
          <p:nvPr/>
        </p:nvSpPr>
        <p:spPr>
          <a:xfrm>
            <a:off x="926276" y="2844530"/>
            <a:ext cx="7338950" cy="307777"/>
          </a:xfrm>
          <a:prstGeom prst="rect">
            <a:avLst/>
          </a:prstGeom>
        </p:spPr>
        <p:txBody>
          <a:bodyPr wrap="square">
            <a:spAutoFit/>
          </a:bodyPr>
          <a:lstStyle/>
          <a:p>
            <a:pPr algn="ctr"/>
            <a:r>
              <a:rPr lang="en-US" b="1" dirty="0" smtClean="0">
                <a:latin typeface="Century Gothic" pitchFamily="34" charset="0"/>
                <a:ea typeface="SimSun" pitchFamily="2" charset="-122"/>
                <a:cs typeface="Times New Roman" pitchFamily="18" charset="0"/>
              </a:rPr>
              <a:t>One of the aims of National Curriculum Framework for School Education (NEP 2020)</a:t>
            </a:r>
            <a:endParaRPr lang="en-US" dirty="0"/>
          </a:p>
        </p:txBody>
      </p:sp>
      <p:sp>
        <p:nvSpPr>
          <p:cNvPr id="10" name="Rectangle 9"/>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4" name="Straight Connector 13"/>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noFill/>
          <a:ln>
            <a:solidFill>
              <a:schemeClr val="tx1"/>
            </a:solidFill>
          </a:ln>
        </p:spPr>
        <p:txBody>
          <a:bodyPr/>
          <a:lstStyle/>
          <a:p>
            <a:pPr marL="0" lvl="0" indent="0" algn="r" rtl="0">
              <a:spcBef>
                <a:spcPts val="0"/>
              </a:spcBef>
              <a:spcAft>
                <a:spcPts val="0"/>
              </a:spcAft>
              <a:buNone/>
            </a:pPr>
            <a:fld id="{00000000-1234-1234-1234-123412341234}" type="slidenum">
              <a:rPr lang="en-GB" smtClean="0">
                <a:solidFill>
                  <a:schemeClr val="tx1"/>
                </a:solidFill>
              </a:rPr>
              <a:pPr marL="0" lvl="0" indent="0" algn="r" rtl="0">
                <a:spcBef>
                  <a:spcPts val="0"/>
                </a:spcBef>
                <a:spcAft>
                  <a:spcPts val="0"/>
                </a:spcAft>
                <a:buNone/>
              </a:pPr>
              <a:t>29</a:t>
            </a:fld>
            <a:endParaRPr lang="en-GB">
              <a:solidFill>
                <a:schemeClr val="tx1"/>
              </a:solidFill>
            </a:endParaRPr>
          </a:p>
        </p:txBody>
      </p:sp>
      <p:pic>
        <p:nvPicPr>
          <p:cNvPr id="5" name="Picture 4" descr="C:\Users\DEBASISH\Desktop\base_logo_transparent_background\base_logo_transparent_background.png"/>
          <p:cNvPicPr>
            <a:picLocks noChangeAspect="1" noChangeArrowheads="1"/>
          </p:cNvPicPr>
          <p:nvPr/>
        </p:nvPicPr>
        <p:blipFill>
          <a:blip r:embed="rId2" cstate="print"/>
          <a:srcRect/>
          <a:stretch>
            <a:fillRect/>
          </a:stretch>
        </p:blipFill>
        <p:spPr bwMode="auto">
          <a:xfrm>
            <a:off x="8054302" y="109232"/>
            <a:ext cx="1016000" cy="609600"/>
          </a:xfrm>
          <a:prstGeom prst="rect">
            <a:avLst/>
          </a:prstGeom>
          <a:noFill/>
          <a:ln>
            <a:solidFill>
              <a:schemeClr val="tx1"/>
            </a:solidFill>
          </a:ln>
        </p:spPr>
      </p:pic>
      <p:sp>
        <p:nvSpPr>
          <p:cNvPr id="17" name="Title 1"/>
          <p:cNvSpPr>
            <a:spLocks noGrp="1"/>
          </p:cNvSpPr>
          <p:nvPr>
            <p:ph type="title"/>
          </p:nvPr>
        </p:nvSpPr>
        <p:spPr>
          <a:xfrm>
            <a:off x="1116281" y="360358"/>
            <a:ext cx="6602680" cy="594122"/>
          </a:xfrm>
          <a:noFill/>
          <a:ln>
            <a:noFill/>
          </a:ln>
        </p:spPr>
        <p:txBody>
          <a:bodyPr>
            <a:noAutofit/>
          </a:bodyPr>
          <a:lstStyle/>
          <a:p>
            <a:pPr algn="l"/>
            <a:r>
              <a:rPr lang="en-US" sz="2000" b="1" dirty="0" smtClean="0">
                <a:solidFill>
                  <a:schemeClr val="tx1"/>
                </a:solidFill>
                <a:latin typeface="Century Gothic" pitchFamily="34" charset="0"/>
              </a:rPr>
              <a:t>National Curriculum Framework 2023 (NEP 2020)</a:t>
            </a:r>
            <a:endParaRPr lang="en-US" sz="2000" b="1" dirty="0">
              <a:solidFill>
                <a:schemeClr val="tx1"/>
              </a:solidFill>
              <a:latin typeface="Century Gothic" pitchFamily="34" charset="0"/>
            </a:endParaRPr>
          </a:p>
        </p:txBody>
      </p:sp>
      <p:cxnSp>
        <p:nvCxnSpPr>
          <p:cNvPr id="24" name="Straight Connector 23"/>
          <p:cNvCxnSpPr/>
          <p:nvPr/>
        </p:nvCxnSpPr>
        <p:spPr>
          <a:xfrm flipV="1">
            <a:off x="1175657" y="866899"/>
            <a:ext cx="7968343" cy="118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Pentagon 59"/>
          <p:cNvSpPr/>
          <p:nvPr/>
        </p:nvSpPr>
        <p:spPr>
          <a:xfrm>
            <a:off x="3760517" y="2010500"/>
            <a:ext cx="1911925"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tx1"/>
                </a:solidFill>
                <a:latin typeface="Century Gothic" pitchFamily="34" charset="0"/>
              </a:rPr>
              <a:t>Competencies</a:t>
            </a:r>
            <a:endParaRPr lang="en-US" sz="1300" b="1" dirty="0">
              <a:solidFill>
                <a:schemeClr val="tx1"/>
              </a:solidFill>
              <a:latin typeface="Century Gothic" pitchFamily="34" charset="0"/>
            </a:endParaRPr>
          </a:p>
        </p:txBody>
      </p:sp>
      <p:sp>
        <p:nvSpPr>
          <p:cNvPr id="62" name="Pentagon 61"/>
          <p:cNvSpPr/>
          <p:nvPr/>
        </p:nvSpPr>
        <p:spPr>
          <a:xfrm>
            <a:off x="3760517" y="2504909"/>
            <a:ext cx="969264"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accent1">
                    <a:lumMod val="75000"/>
                  </a:schemeClr>
                </a:solidFill>
                <a:latin typeface="Century Gothic" pitchFamily="34" charset="0"/>
              </a:rPr>
              <a:t>CG1C1</a:t>
            </a:r>
            <a:endParaRPr lang="en-US" sz="1300" b="1" dirty="0">
              <a:solidFill>
                <a:schemeClr val="accent1">
                  <a:lumMod val="75000"/>
                </a:schemeClr>
              </a:solidFill>
              <a:latin typeface="Century Gothic" pitchFamily="34" charset="0"/>
            </a:endParaRPr>
          </a:p>
        </p:txBody>
      </p:sp>
      <p:sp>
        <p:nvSpPr>
          <p:cNvPr id="64" name="Pentagon 63"/>
          <p:cNvSpPr/>
          <p:nvPr/>
        </p:nvSpPr>
        <p:spPr>
          <a:xfrm>
            <a:off x="3760517" y="2999318"/>
            <a:ext cx="969264"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bg2"/>
                </a:solidFill>
                <a:latin typeface="Century Gothic" pitchFamily="34" charset="0"/>
              </a:rPr>
              <a:t>CG1C2</a:t>
            </a:r>
            <a:endParaRPr lang="en-US" sz="1300" b="1" dirty="0">
              <a:solidFill>
                <a:schemeClr val="bg2"/>
              </a:solidFill>
              <a:latin typeface="Century Gothic" pitchFamily="34" charset="0"/>
            </a:endParaRPr>
          </a:p>
        </p:txBody>
      </p:sp>
      <p:sp>
        <p:nvSpPr>
          <p:cNvPr id="65" name="Pentagon 64"/>
          <p:cNvSpPr/>
          <p:nvPr/>
        </p:nvSpPr>
        <p:spPr>
          <a:xfrm>
            <a:off x="3760517" y="3493727"/>
            <a:ext cx="969264"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bg2"/>
                </a:solidFill>
                <a:latin typeface="Century Gothic" pitchFamily="34" charset="0"/>
              </a:rPr>
              <a:t>CG1C3</a:t>
            </a:r>
            <a:endParaRPr lang="en-US" sz="1300" b="1" dirty="0">
              <a:solidFill>
                <a:schemeClr val="bg2"/>
              </a:solidFill>
              <a:latin typeface="Century Gothic" pitchFamily="34" charset="0"/>
            </a:endParaRPr>
          </a:p>
        </p:txBody>
      </p:sp>
      <p:sp>
        <p:nvSpPr>
          <p:cNvPr id="67" name="Pentagon 66"/>
          <p:cNvSpPr/>
          <p:nvPr/>
        </p:nvSpPr>
        <p:spPr>
          <a:xfrm>
            <a:off x="3760517" y="3988130"/>
            <a:ext cx="969264"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bg2"/>
                </a:solidFill>
                <a:latin typeface="Century Gothic" pitchFamily="34" charset="0"/>
              </a:rPr>
              <a:t>CG1C4</a:t>
            </a:r>
            <a:endParaRPr lang="en-US" sz="1300" b="1" dirty="0">
              <a:solidFill>
                <a:schemeClr val="bg2"/>
              </a:solidFill>
              <a:latin typeface="Century Gothic" pitchFamily="34" charset="0"/>
            </a:endParaRPr>
          </a:p>
        </p:txBody>
      </p:sp>
      <p:sp>
        <p:nvSpPr>
          <p:cNvPr id="44" name="Pentagon 43"/>
          <p:cNvSpPr/>
          <p:nvPr/>
        </p:nvSpPr>
        <p:spPr>
          <a:xfrm>
            <a:off x="544288" y="1019306"/>
            <a:ext cx="1911925"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tx1"/>
                </a:solidFill>
                <a:latin typeface="Century Gothic" pitchFamily="34" charset="0"/>
              </a:rPr>
              <a:t>Domains</a:t>
            </a:r>
            <a:endParaRPr lang="en-US" sz="1300" b="1" dirty="0">
              <a:solidFill>
                <a:schemeClr val="tx1"/>
              </a:solidFill>
              <a:latin typeface="Century Gothic" pitchFamily="34" charset="0"/>
            </a:endParaRPr>
          </a:p>
        </p:txBody>
      </p:sp>
      <p:sp>
        <p:nvSpPr>
          <p:cNvPr id="45" name="Pentagon 44"/>
          <p:cNvSpPr/>
          <p:nvPr/>
        </p:nvSpPr>
        <p:spPr>
          <a:xfrm>
            <a:off x="528454" y="1516091"/>
            <a:ext cx="1225296"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accent1">
                    <a:lumMod val="75000"/>
                  </a:schemeClr>
                </a:solidFill>
                <a:latin typeface="Century Gothic" pitchFamily="34" charset="0"/>
              </a:rPr>
              <a:t>D-1</a:t>
            </a:r>
            <a:endParaRPr lang="en-US" sz="1300" b="1" dirty="0">
              <a:solidFill>
                <a:schemeClr val="accent1">
                  <a:lumMod val="75000"/>
                </a:schemeClr>
              </a:solidFill>
              <a:latin typeface="Century Gothic" pitchFamily="34" charset="0"/>
            </a:endParaRPr>
          </a:p>
        </p:txBody>
      </p:sp>
      <p:sp>
        <p:nvSpPr>
          <p:cNvPr id="47" name="Pentagon 46"/>
          <p:cNvSpPr/>
          <p:nvPr/>
        </p:nvSpPr>
        <p:spPr>
          <a:xfrm>
            <a:off x="528454" y="2010500"/>
            <a:ext cx="1225296"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bg2"/>
                </a:solidFill>
                <a:latin typeface="Century Gothic" pitchFamily="34" charset="0"/>
              </a:rPr>
              <a:t>D-2</a:t>
            </a:r>
            <a:endParaRPr lang="en-US" sz="1300" b="1" dirty="0">
              <a:solidFill>
                <a:schemeClr val="bg2"/>
              </a:solidFill>
              <a:latin typeface="Century Gothic" pitchFamily="34" charset="0"/>
            </a:endParaRPr>
          </a:p>
        </p:txBody>
      </p:sp>
      <p:sp>
        <p:nvSpPr>
          <p:cNvPr id="48" name="Pentagon 47"/>
          <p:cNvSpPr/>
          <p:nvPr/>
        </p:nvSpPr>
        <p:spPr>
          <a:xfrm>
            <a:off x="528454" y="2504909"/>
            <a:ext cx="1225296"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bg2"/>
                </a:solidFill>
                <a:latin typeface="Century Gothic" pitchFamily="34" charset="0"/>
              </a:rPr>
              <a:t>D-3</a:t>
            </a:r>
            <a:endParaRPr lang="en-US" sz="1300" b="1" dirty="0">
              <a:solidFill>
                <a:schemeClr val="bg2"/>
              </a:solidFill>
              <a:latin typeface="Century Gothic" pitchFamily="34" charset="0"/>
            </a:endParaRPr>
          </a:p>
        </p:txBody>
      </p:sp>
      <p:sp>
        <p:nvSpPr>
          <p:cNvPr id="49" name="Pentagon 48"/>
          <p:cNvSpPr/>
          <p:nvPr/>
        </p:nvSpPr>
        <p:spPr>
          <a:xfrm>
            <a:off x="528454" y="2999318"/>
            <a:ext cx="1225296"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bg2"/>
                </a:solidFill>
                <a:latin typeface="Century Gothic" pitchFamily="34" charset="0"/>
              </a:rPr>
              <a:t>D-4</a:t>
            </a:r>
            <a:endParaRPr lang="en-US" sz="1300" b="1" dirty="0">
              <a:solidFill>
                <a:schemeClr val="bg2"/>
              </a:solidFill>
              <a:latin typeface="Century Gothic" pitchFamily="34" charset="0"/>
            </a:endParaRPr>
          </a:p>
        </p:txBody>
      </p:sp>
      <p:sp>
        <p:nvSpPr>
          <p:cNvPr id="63" name="Pentagon 62"/>
          <p:cNvSpPr/>
          <p:nvPr/>
        </p:nvSpPr>
        <p:spPr>
          <a:xfrm>
            <a:off x="528454" y="3493727"/>
            <a:ext cx="1225296"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bg2"/>
                </a:solidFill>
                <a:latin typeface="Century Gothic" pitchFamily="34" charset="0"/>
              </a:rPr>
              <a:t>D-5</a:t>
            </a:r>
            <a:endParaRPr lang="en-US" sz="1300" b="1" dirty="0">
              <a:solidFill>
                <a:schemeClr val="bg2"/>
              </a:solidFill>
              <a:latin typeface="Century Gothic" pitchFamily="34" charset="0"/>
            </a:endParaRPr>
          </a:p>
        </p:txBody>
      </p:sp>
      <p:sp>
        <p:nvSpPr>
          <p:cNvPr id="66" name="Pentagon 65"/>
          <p:cNvSpPr/>
          <p:nvPr/>
        </p:nvSpPr>
        <p:spPr>
          <a:xfrm>
            <a:off x="528454" y="3988130"/>
            <a:ext cx="1225296"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bg2"/>
                </a:solidFill>
                <a:latin typeface="Century Gothic" pitchFamily="34" charset="0"/>
              </a:rPr>
              <a:t>D-6</a:t>
            </a:r>
            <a:endParaRPr lang="en-US" sz="1300" b="1" dirty="0">
              <a:solidFill>
                <a:schemeClr val="bg2"/>
              </a:solidFill>
              <a:latin typeface="Century Gothic" pitchFamily="34" charset="0"/>
            </a:endParaRPr>
          </a:p>
        </p:txBody>
      </p:sp>
      <p:sp>
        <p:nvSpPr>
          <p:cNvPr id="75" name="Pentagon 74"/>
          <p:cNvSpPr/>
          <p:nvPr/>
        </p:nvSpPr>
        <p:spPr>
          <a:xfrm>
            <a:off x="2228609" y="2999318"/>
            <a:ext cx="969264"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bg2"/>
                </a:solidFill>
                <a:latin typeface="Century Gothic" pitchFamily="34" charset="0"/>
              </a:rPr>
              <a:t>CG-3</a:t>
            </a:r>
            <a:endParaRPr lang="en-US" sz="1300" b="1" dirty="0">
              <a:solidFill>
                <a:schemeClr val="bg2"/>
              </a:solidFill>
              <a:latin typeface="Century Gothic" pitchFamily="34" charset="0"/>
            </a:endParaRPr>
          </a:p>
        </p:txBody>
      </p:sp>
      <p:sp>
        <p:nvSpPr>
          <p:cNvPr id="76" name="Pentagon 75"/>
          <p:cNvSpPr/>
          <p:nvPr/>
        </p:nvSpPr>
        <p:spPr>
          <a:xfrm>
            <a:off x="2228609" y="3493727"/>
            <a:ext cx="969264"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bg2"/>
                </a:solidFill>
                <a:latin typeface="Century Gothic" pitchFamily="34" charset="0"/>
              </a:rPr>
              <a:t>CG-4</a:t>
            </a:r>
            <a:endParaRPr lang="en-US" sz="1300" b="1" dirty="0">
              <a:solidFill>
                <a:schemeClr val="bg2"/>
              </a:solidFill>
              <a:latin typeface="Century Gothic" pitchFamily="34" charset="0"/>
            </a:endParaRPr>
          </a:p>
        </p:txBody>
      </p:sp>
      <p:sp>
        <p:nvSpPr>
          <p:cNvPr id="77" name="Pentagon 76"/>
          <p:cNvSpPr/>
          <p:nvPr/>
        </p:nvSpPr>
        <p:spPr>
          <a:xfrm>
            <a:off x="2228609" y="1516091"/>
            <a:ext cx="1911925"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tx1"/>
                </a:solidFill>
                <a:latin typeface="Century Gothic" pitchFamily="34" charset="0"/>
              </a:rPr>
              <a:t>Curricular Goals</a:t>
            </a:r>
            <a:endParaRPr lang="en-US" sz="1300" b="1" dirty="0">
              <a:solidFill>
                <a:schemeClr val="tx1"/>
              </a:solidFill>
              <a:latin typeface="Century Gothic" pitchFamily="34" charset="0"/>
            </a:endParaRPr>
          </a:p>
        </p:txBody>
      </p:sp>
      <p:sp>
        <p:nvSpPr>
          <p:cNvPr id="78" name="Pentagon 77"/>
          <p:cNvSpPr/>
          <p:nvPr/>
        </p:nvSpPr>
        <p:spPr>
          <a:xfrm>
            <a:off x="2228609" y="2010500"/>
            <a:ext cx="969264"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accent1">
                    <a:lumMod val="75000"/>
                  </a:schemeClr>
                </a:solidFill>
                <a:latin typeface="Century Gothic" pitchFamily="34" charset="0"/>
              </a:rPr>
              <a:t>CG-1</a:t>
            </a:r>
            <a:endParaRPr lang="en-US" sz="1300" b="1" dirty="0">
              <a:solidFill>
                <a:schemeClr val="accent1">
                  <a:lumMod val="75000"/>
                </a:schemeClr>
              </a:solidFill>
              <a:latin typeface="Century Gothic" pitchFamily="34" charset="0"/>
            </a:endParaRPr>
          </a:p>
        </p:txBody>
      </p:sp>
      <p:sp>
        <p:nvSpPr>
          <p:cNvPr id="79" name="Pentagon 78"/>
          <p:cNvSpPr/>
          <p:nvPr/>
        </p:nvSpPr>
        <p:spPr>
          <a:xfrm>
            <a:off x="2228609" y="2504909"/>
            <a:ext cx="969264"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bg2"/>
                </a:solidFill>
                <a:latin typeface="Century Gothic" pitchFamily="34" charset="0"/>
              </a:rPr>
              <a:t>CG-2</a:t>
            </a:r>
            <a:endParaRPr lang="en-US" sz="1300" b="1" dirty="0">
              <a:solidFill>
                <a:schemeClr val="bg2"/>
              </a:solidFill>
              <a:latin typeface="Century Gothic" pitchFamily="34" charset="0"/>
            </a:endParaRPr>
          </a:p>
        </p:txBody>
      </p:sp>
      <p:sp>
        <p:nvSpPr>
          <p:cNvPr id="80" name="Pentagon 79"/>
          <p:cNvSpPr/>
          <p:nvPr/>
        </p:nvSpPr>
        <p:spPr>
          <a:xfrm>
            <a:off x="2228609" y="3988130"/>
            <a:ext cx="969264"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bg2"/>
                </a:solidFill>
                <a:latin typeface="Century Gothic" pitchFamily="34" charset="0"/>
              </a:rPr>
              <a:t>CG-5</a:t>
            </a:r>
            <a:endParaRPr lang="en-US" sz="1300" b="1" dirty="0">
              <a:solidFill>
                <a:schemeClr val="bg2"/>
              </a:solidFill>
              <a:latin typeface="Century Gothic" pitchFamily="34" charset="0"/>
            </a:endParaRPr>
          </a:p>
        </p:txBody>
      </p:sp>
      <p:sp>
        <p:nvSpPr>
          <p:cNvPr id="85" name="Pentagon 84"/>
          <p:cNvSpPr/>
          <p:nvPr/>
        </p:nvSpPr>
        <p:spPr>
          <a:xfrm>
            <a:off x="5280558" y="2504909"/>
            <a:ext cx="1975261"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tx1"/>
                </a:solidFill>
                <a:latin typeface="Century Gothic" pitchFamily="34" charset="0"/>
              </a:rPr>
              <a:t>Learning Outcomes</a:t>
            </a:r>
            <a:endParaRPr lang="en-US" sz="1300" b="1" dirty="0">
              <a:solidFill>
                <a:schemeClr val="tx1"/>
              </a:solidFill>
              <a:latin typeface="Century Gothic" pitchFamily="34" charset="0"/>
            </a:endParaRPr>
          </a:p>
        </p:txBody>
      </p:sp>
      <p:sp>
        <p:nvSpPr>
          <p:cNvPr id="86" name="Pentagon 85"/>
          <p:cNvSpPr/>
          <p:nvPr/>
        </p:nvSpPr>
        <p:spPr>
          <a:xfrm>
            <a:off x="5290454" y="2999318"/>
            <a:ext cx="1462642"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accent1">
                    <a:lumMod val="75000"/>
                  </a:schemeClr>
                </a:solidFill>
                <a:latin typeface="Century Gothic" pitchFamily="34" charset="0"/>
              </a:rPr>
              <a:t>CG1C1LO1</a:t>
            </a:r>
            <a:endParaRPr lang="en-US" sz="1300" b="1" dirty="0">
              <a:solidFill>
                <a:schemeClr val="accent1">
                  <a:lumMod val="75000"/>
                </a:schemeClr>
              </a:solidFill>
              <a:latin typeface="Century Gothic" pitchFamily="34" charset="0"/>
            </a:endParaRPr>
          </a:p>
        </p:txBody>
      </p:sp>
      <p:sp>
        <p:nvSpPr>
          <p:cNvPr id="87" name="Pentagon 86"/>
          <p:cNvSpPr/>
          <p:nvPr/>
        </p:nvSpPr>
        <p:spPr>
          <a:xfrm>
            <a:off x="5290454" y="3493727"/>
            <a:ext cx="1462642"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accent1">
                    <a:lumMod val="75000"/>
                  </a:schemeClr>
                </a:solidFill>
                <a:latin typeface="Century Gothic" pitchFamily="34" charset="0"/>
              </a:rPr>
              <a:t>CG1C1LO2</a:t>
            </a:r>
            <a:endParaRPr lang="en-US" sz="1300" b="1" dirty="0">
              <a:solidFill>
                <a:schemeClr val="accent1">
                  <a:lumMod val="75000"/>
                </a:schemeClr>
              </a:solidFill>
              <a:latin typeface="Century Gothic" pitchFamily="34" charset="0"/>
            </a:endParaRPr>
          </a:p>
        </p:txBody>
      </p:sp>
      <p:sp>
        <p:nvSpPr>
          <p:cNvPr id="88" name="Pentagon 87"/>
          <p:cNvSpPr/>
          <p:nvPr/>
        </p:nvSpPr>
        <p:spPr>
          <a:xfrm>
            <a:off x="5290454" y="3988130"/>
            <a:ext cx="1462642" cy="368135"/>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accent1">
                    <a:lumMod val="75000"/>
                  </a:schemeClr>
                </a:solidFill>
                <a:latin typeface="Century Gothic" pitchFamily="34" charset="0"/>
              </a:rPr>
              <a:t>CG1C1LO3</a:t>
            </a:r>
            <a:endParaRPr lang="en-US" sz="1300" b="1" dirty="0">
              <a:solidFill>
                <a:schemeClr val="accent1">
                  <a:lumMod val="75000"/>
                </a:schemeClr>
              </a:solidFill>
              <a:latin typeface="Century Gothic" pitchFamily="34" charset="0"/>
            </a:endParaRPr>
          </a:p>
        </p:txBody>
      </p:sp>
      <p:sp>
        <p:nvSpPr>
          <p:cNvPr id="30" name="Rectangle 29"/>
          <p:cNvSpPr/>
          <p:nvPr/>
        </p:nvSpPr>
        <p:spPr>
          <a:xfrm>
            <a:off x="0" y="47790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31" name="Straight Connector 30"/>
          <p:cNvCxnSpPr/>
          <p:nvPr/>
        </p:nvCxnSpPr>
        <p:spPr>
          <a:xfrm>
            <a:off x="0" y="47719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3" name="Picture 2"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22772" y="119742"/>
            <a:ext cx="1016000" cy="609600"/>
          </a:xfrm>
          <a:prstGeom prst="rect">
            <a:avLst/>
          </a:prstGeom>
          <a:noFill/>
        </p:spPr>
      </p:pic>
      <p:sp>
        <p:nvSpPr>
          <p:cNvPr id="7" name="Rectangle 6"/>
          <p:cNvSpPr/>
          <p:nvPr/>
        </p:nvSpPr>
        <p:spPr>
          <a:xfrm>
            <a:off x="47500" y="4743390"/>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sp>
        <p:nvSpPr>
          <p:cNvPr id="9" name="Rectangle 8"/>
          <p:cNvSpPr/>
          <p:nvPr/>
        </p:nvSpPr>
        <p:spPr>
          <a:xfrm>
            <a:off x="570015" y="1377538"/>
            <a:ext cx="6002977" cy="2492990"/>
          </a:xfrm>
          <a:prstGeom prst="rect">
            <a:avLst/>
          </a:prstGeom>
        </p:spPr>
        <p:txBody>
          <a:bodyPr wrap="square">
            <a:spAutoFit/>
          </a:bodyPr>
          <a:lstStyle/>
          <a:p>
            <a:pPr algn="just" fontAlgn="base"/>
            <a:r>
              <a:rPr lang="en-US" sz="1800" b="1" dirty="0" smtClean="0">
                <a:latin typeface="Century Gothic" pitchFamily="34" charset="0"/>
              </a:rPr>
              <a:t>Only 45% of India’s graduate jobseekers are employable –  </a:t>
            </a:r>
            <a:r>
              <a:rPr lang="en-US" i="1" dirty="0" smtClean="0">
                <a:latin typeface="Century Gothic" pitchFamily="34" charset="0"/>
              </a:rPr>
              <a:t>Business Standard/ Economy News, UPDATED: Sept  30, 2023 17:14 IST</a:t>
            </a:r>
          </a:p>
          <a:p>
            <a:pPr algn="just" fontAlgn="base"/>
            <a:endParaRPr lang="en-US" i="1" dirty="0" smtClean="0">
              <a:latin typeface="Century Gothic" pitchFamily="34" charset="0"/>
            </a:endParaRPr>
          </a:p>
          <a:p>
            <a:pPr algn="just" fontAlgn="base"/>
            <a:endParaRPr lang="en-US" i="1" dirty="0" smtClean="0">
              <a:latin typeface="Century Gothic" pitchFamily="34" charset="0"/>
            </a:endParaRPr>
          </a:p>
          <a:p>
            <a:pPr algn="just" fontAlgn="base"/>
            <a:endParaRPr lang="en-US" b="1" dirty="0" smtClean="0">
              <a:latin typeface="Century Gothic" pitchFamily="34" charset="0"/>
            </a:endParaRPr>
          </a:p>
          <a:p>
            <a:pPr algn="just" fontAlgn="base"/>
            <a:r>
              <a:rPr lang="en-US" sz="1800" b="1" dirty="0" smtClean="0">
                <a:latin typeface="Century Gothic" pitchFamily="34" charset="0"/>
              </a:rPr>
              <a:t>42.3% of graduates under 25 unemployed, finds latest State of Working India report – </a:t>
            </a:r>
            <a:r>
              <a:rPr lang="en-US" i="1" dirty="0" smtClean="0">
                <a:latin typeface="Century Gothic" pitchFamily="34" charset="0"/>
              </a:rPr>
              <a:t>The Indian Express, New Delhi | Updated: September 21, 2023 07:48 IST</a:t>
            </a:r>
          </a:p>
          <a:p>
            <a:pPr algn="just" fontAlgn="base"/>
            <a:endParaRPr lang="en-US" dirty="0" smtClean="0">
              <a:latin typeface="Century Gothic" pitchFamily="34" charset="0"/>
            </a:endParaRPr>
          </a:p>
        </p:txBody>
      </p:sp>
      <p:cxnSp>
        <p:nvCxnSpPr>
          <p:cNvPr id="10" name="Straight Connector 9"/>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30</a:t>
            </a:fld>
            <a:endParaRPr lang="en-GB"/>
          </a:p>
        </p:txBody>
      </p:sp>
      <p:pic>
        <p:nvPicPr>
          <p:cNvPr id="7" name="Picture 6"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pic>
        <p:nvPicPr>
          <p:cNvPr id="4098" name="Picture 2" descr="C:\Users\DEBASISH\Desktop\Screenshot (160).png"/>
          <p:cNvPicPr>
            <a:picLocks noChangeAspect="1" noChangeArrowheads="1"/>
          </p:cNvPicPr>
          <p:nvPr/>
        </p:nvPicPr>
        <p:blipFill>
          <a:blip r:embed="rId4">
            <a:lum bright="1000" contrast="19000"/>
          </a:blip>
          <a:srcRect/>
          <a:stretch>
            <a:fillRect/>
          </a:stretch>
        </p:blipFill>
        <p:spPr bwMode="auto">
          <a:xfrm>
            <a:off x="1935678" y="52170"/>
            <a:ext cx="5035138" cy="4667223"/>
          </a:xfrm>
          <a:prstGeom prst="rect">
            <a:avLst/>
          </a:prstGeom>
          <a:noFill/>
        </p:spPr>
      </p:pic>
      <p:sp>
        <p:nvSpPr>
          <p:cNvPr id="9" name="Rectangle 8"/>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0" name="Straight Connector 9"/>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31</a:t>
            </a:fld>
            <a:endParaRPr lang="en-GB"/>
          </a:p>
        </p:txBody>
      </p:sp>
      <p:pic>
        <p:nvPicPr>
          <p:cNvPr id="7" name="Picture 6"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pic>
        <p:nvPicPr>
          <p:cNvPr id="5122" name="Picture 2" descr="C:\Users\DEBASISH\Desktop\Screenshot (161).png"/>
          <p:cNvPicPr>
            <a:picLocks noChangeAspect="1" noChangeArrowheads="1"/>
          </p:cNvPicPr>
          <p:nvPr/>
        </p:nvPicPr>
        <p:blipFill>
          <a:blip r:embed="rId4">
            <a:lum bright="2000" contrast="6000"/>
          </a:blip>
          <a:srcRect/>
          <a:stretch>
            <a:fillRect/>
          </a:stretch>
        </p:blipFill>
        <p:spPr bwMode="auto">
          <a:xfrm>
            <a:off x="1721922" y="165542"/>
            <a:ext cx="5391397" cy="4537087"/>
          </a:xfrm>
          <a:prstGeom prst="rect">
            <a:avLst/>
          </a:prstGeom>
          <a:noFill/>
        </p:spPr>
      </p:pic>
      <p:sp>
        <p:nvSpPr>
          <p:cNvPr id="10" name="Rectangle 9"/>
          <p:cNvSpPr/>
          <p:nvPr/>
        </p:nvSpPr>
        <p:spPr>
          <a:xfrm>
            <a:off x="-11875" y="4743390"/>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1" name="Straight Connector 10"/>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32</a:t>
            </a:fld>
            <a:endParaRPr lang="en-GB"/>
          </a:p>
        </p:txBody>
      </p:sp>
      <p:pic>
        <p:nvPicPr>
          <p:cNvPr id="10" name="Picture 9"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graphicFrame>
        <p:nvGraphicFramePr>
          <p:cNvPr id="17" name="Table 16"/>
          <p:cNvGraphicFramePr>
            <a:graphicFrameLocks noGrp="1"/>
          </p:cNvGraphicFramePr>
          <p:nvPr/>
        </p:nvGraphicFramePr>
        <p:xfrm>
          <a:off x="1258783" y="2224049"/>
          <a:ext cx="3586349" cy="2333657"/>
        </p:xfrm>
        <a:graphic>
          <a:graphicData uri="http://schemas.openxmlformats.org/drawingml/2006/table">
            <a:tbl>
              <a:tblPr/>
              <a:tblGrid>
                <a:gridCol w="1362721"/>
                <a:gridCol w="2223628"/>
              </a:tblGrid>
              <a:tr h="316238">
                <a:tc>
                  <a:txBody>
                    <a:bodyPr/>
                    <a:lstStyle/>
                    <a:p>
                      <a:pPr marL="0" marR="0" algn="ctr">
                        <a:lnSpc>
                          <a:spcPct val="115000"/>
                        </a:lnSpc>
                        <a:spcBef>
                          <a:spcPts val="0"/>
                        </a:spcBef>
                        <a:spcAft>
                          <a:spcPts val="0"/>
                        </a:spcAft>
                      </a:pPr>
                      <a:r>
                        <a:rPr lang="en-US" sz="1000" b="1" dirty="0">
                          <a:solidFill>
                            <a:srgbClr val="000000"/>
                          </a:solidFill>
                          <a:latin typeface="Century Gothic"/>
                          <a:ea typeface="Times New Roman"/>
                          <a:cs typeface="Times New Roman"/>
                        </a:rPr>
                        <a:t>DOMAIN</a:t>
                      </a:r>
                      <a:endParaRPr lang="en-US" sz="1000" dirty="0">
                        <a:latin typeface="Calibri"/>
                        <a:ea typeface="Times New Roman"/>
                        <a:cs typeface="Kalinga"/>
                      </a:endParaRPr>
                    </a:p>
                  </a:txBody>
                  <a:tcPr marL="55756" marR="557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15000"/>
                        </a:lnSpc>
                        <a:spcBef>
                          <a:spcPts val="0"/>
                        </a:spcBef>
                        <a:spcAft>
                          <a:spcPts val="0"/>
                        </a:spcAft>
                      </a:pPr>
                      <a:r>
                        <a:rPr lang="en-US" sz="1000" dirty="0">
                          <a:solidFill>
                            <a:srgbClr val="000000"/>
                          </a:solidFill>
                          <a:latin typeface="Century Gothic"/>
                          <a:ea typeface="Times New Roman"/>
                          <a:cs typeface="Times New Roman"/>
                        </a:rPr>
                        <a:t>Language and Literacy  Development </a:t>
                      </a:r>
                      <a:endParaRPr lang="en-US" sz="1000" dirty="0">
                        <a:latin typeface="Calibri"/>
                        <a:ea typeface="Times New Roman"/>
                        <a:cs typeface="Kalinga"/>
                      </a:endParaRPr>
                    </a:p>
                  </a:txBody>
                  <a:tcPr marL="55756" marR="557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32479">
                <a:tc>
                  <a:txBody>
                    <a:bodyPr/>
                    <a:lstStyle/>
                    <a:p>
                      <a:pPr marL="0" marR="0" algn="ctr">
                        <a:lnSpc>
                          <a:spcPct val="115000"/>
                        </a:lnSpc>
                        <a:spcBef>
                          <a:spcPts val="0"/>
                        </a:spcBef>
                        <a:spcAft>
                          <a:spcPts val="0"/>
                        </a:spcAft>
                      </a:pPr>
                      <a:r>
                        <a:rPr lang="en-US" sz="1000" b="1" dirty="0">
                          <a:solidFill>
                            <a:srgbClr val="000000"/>
                          </a:solidFill>
                          <a:latin typeface="Century Gothic"/>
                          <a:ea typeface="Times New Roman"/>
                          <a:cs typeface="Times New Roman"/>
                        </a:rPr>
                        <a:t>CURRICULAR GOAL</a:t>
                      </a:r>
                      <a:endParaRPr lang="en-US" sz="1000" dirty="0">
                        <a:latin typeface="Calibri"/>
                        <a:ea typeface="Times New Roman"/>
                        <a:cs typeface="Kalinga"/>
                      </a:endParaRPr>
                    </a:p>
                  </a:txBody>
                  <a:tcPr marL="55756" marR="557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15000"/>
                        </a:lnSpc>
                        <a:spcBef>
                          <a:spcPts val="0"/>
                        </a:spcBef>
                        <a:spcAft>
                          <a:spcPts val="0"/>
                        </a:spcAft>
                      </a:pPr>
                      <a:r>
                        <a:rPr lang="en-US" sz="1000" dirty="0">
                          <a:solidFill>
                            <a:srgbClr val="000000"/>
                          </a:solidFill>
                          <a:latin typeface="Century Gothic"/>
                          <a:ea typeface="Times New Roman"/>
                          <a:cs typeface="Times New Roman"/>
                        </a:rPr>
                        <a:t>Children develop effective communication skill for day to day interaction in two languages. </a:t>
                      </a:r>
                      <a:endParaRPr lang="en-US" sz="1000" dirty="0">
                        <a:latin typeface="Calibri"/>
                        <a:ea typeface="Times New Roman"/>
                        <a:cs typeface="Kalinga"/>
                      </a:endParaRPr>
                    </a:p>
                  </a:txBody>
                  <a:tcPr marL="55756" marR="557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74358">
                <a:tc>
                  <a:txBody>
                    <a:bodyPr/>
                    <a:lstStyle/>
                    <a:p>
                      <a:pPr marL="0" marR="0" algn="ctr">
                        <a:lnSpc>
                          <a:spcPct val="115000"/>
                        </a:lnSpc>
                        <a:spcBef>
                          <a:spcPts val="0"/>
                        </a:spcBef>
                        <a:spcAft>
                          <a:spcPts val="0"/>
                        </a:spcAft>
                      </a:pPr>
                      <a:r>
                        <a:rPr lang="en-US" sz="1000" b="1" dirty="0">
                          <a:solidFill>
                            <a:srgbClr val="000000"/>
                          </a:solidFill>
                          <a:latin typeface="Century Gothic"/>
                          <a:ea typeface="Times New Roman"/>
                          <a:cs typeface="Times New Roman"/>
                        </a:rPr>
                        <a:t>COMPETENCY</a:t>
                      </a:r>
                      <a:endParaRPr lang="en-US" sz="1000" dirty="0">
                        <a:latin typeface="Calibri"/>
                        <a:ea typeface="Times New Roman"/>
                        <a:cs typeface="Kalinga"/>
                      </a:endParaRPr>
                    </a:p>
                  </a:txBody>
                  <a:tcPr marL="55756" marR="557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15000"/>
                        </a:lnSpc>
                        <a:spcBef>
                          <a:spcPts val="0"/>
                        </a:spcBef>
                        <a:spcAft>
                          <a:spcPts val="0"/>
                        </a:spcAft>
                      </a:pPr>
                      <a:r>
                        <a:rPr lang="en-US" sz="1000" dirty="0">
                          <a:solidFill>
                            <a:srgbClr val="000000"/>
                          </a:solidFill>
                          <a:latin typeface="Century Gothic"/>
                          <a:ea typeface="Times New Roman"/>
                          <a:cs typeface="Times New Roman"/>
                        </a:rPr>
                        <a:t>Converses Fluently and can hold a meaningful Conversation. </a:t>
                      </a:r>
                      <a:endParaRPr lang="en-US" sz="1000" dirty="0">
                        <a:latin typeface="Calibri"/>
                        <a:ea typeface="Times New Roman"/>
                        <a:cs typeface="Kalinga"/>
                      </a:endParaRPr>
                    </a:p>
                  </a:txBody>
                  <a:tcPr marL="55756" marR="557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alpha val="0"/>
                      </a:schemeClr>
                    </a:solidFill>
                  </a:tcPr>
                </a:tc>
              </a:tr>
              <a:tr h="158119">
                <a:tc gridSpan="2">
                  <a:txBody>
                    <a:bodyPr/>
                    <a:lstStyle/>
                    <a:p>
                      <a:pPr marL="0" marR="0" algn="ctr">
                        <a:lnSpc>
                          <a:spcPct val="115000"/>
                        </a:lnSpc>
                        <a:spcBef>
                          <a:spcPts val="0"/>
                        </a:spcBef>
                        <a:spcAft>
                          <a:spcPts val="0"/>
                        </a:spcAft>
                      </a:pPr>
                      <a:r>
                        <a:rPr lang="en-US" sz="1000" b="1" dirty="0">
                          <a:latin typeface="Calibri"/>
                          <a:ea typeface="Times New Roman"/>
                          <a:cs typeface="Kalinga"/>
                        </a:rPr>
                        <a:t>LEARNING OUTCOME</a:t>
                      </a:r>
                      <a:endParaRPr lang="en-US" sz="1000" dirty="0">
                        <a:latin typeface="Calibri"/>
                        <a:ea typeface="Times New Roman"/>
                        <a:cs typeface="Kalinga"/>
                      </a:endParaRPr>
                    </a:p>
                  </a:txBody>
                  <a:tcPr marL="55756" marR="557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r>
              <a:tr h="639493">
                <a:tc gridSpan="2">
                  <a:txBody>
                    <a:bodyPr/>
                    <a:lstStyle/>
                    <a:p>
                      <a:pPr marL="0" marR="0" lvl="0" indent="0" algn="just">
                        <a:lnSpc>
                          <a:spcPct val="115000"/>
                        </a:lnSpc>
                        <a:spcBef>
                          <a:spcPts val="0"/>
                        </a:spcBef>
                        <a:spcAft>
                          <a:spcPts val="0"/>
                        </a:spcAft>
                        <a:buFont typeface="+mj-lt"/>
                        <a:buAutoNum type="arabicPeriod"/>
                      </a:pPr>
                      <a:r>
                        <a:rPr lang="en-US" sz="1000" b="1" dirty="0" smtClean="0">
                          <a:latin typeface="Century Gothic"/>
                          <a:ea typeface="Times New Roman"/>
                          <a:cs typeface="Kalinga"/>
                        </a:rPr>
                        <a:t>    Initiates </a:t>
                      </a:r>
                      <a:r>
                        <a:rPr lang="en-US" sz="1000" b="1" dirty="0">
                          <a:latin typeface="Century Gothic"/>
                          <a:ea typeface="Times New Roman"/>
                          <a:cs typeface="Kalinga"/>
                        </a:rPr>
                        <a:t>conversations in daily life with peers and teachers in a verity of school settings.</a:t>
                      </a:r>
                      <a:endParaRPr lang="en-US" sz="1000" b="1" dirty="0">
                        <a:latin typeface="Calibri"/>
                        <a:ea typeface="Times New Roman"/>
                        <a:cs typeface="Kalinga"/>
                      </a:endParaRPr>
                    </a:p>
                    <a:p>
                      <a:pPr marL="0" marR="0" lvl="0" indent="0" algn="just">
                        <a:lnSpc>
                          <a:spcPct val="115000"/>
                        </a:lnSpc>
                        <a:spcBef>
                          <a:spcPts val="0"/>
                        </a:spcBef>
                        <a:spcAft>
                          <a:spcPts val="0"/>
                        </a:spcAft>
                        <a:buFont typeface="+mj-lt"/>
                        <a:buAutoNum type="arabicPeriod"/>
                      </a:pPr>
                      <a:r>
                        <a:rPr lang="en-US" sz="1000" b="1" dirty="0" smtClean="0">
                          <a:latin typeface="Century Gothic"/>
                          <a:ea typeface="Times New Roman"/>
                          <a:cs typeface="Kalinga"/>
                        </a:rPr>
                        <a:t>    Narrates </a:t>
                      </a:r>
                      <a:r>
                        <a:rPr lang="en-US" sz="1000" b="1" dirty="0">
                          <a:latin typeface="Century Gothic"/>
                          <a:ea typeface="Times New Roman"/>
                          <a:cs typeface="Kalinga"/>
                        </a:rPr>
                        <a:t>daily experiences in simple sentences and ask simple questions. </a:t>
                      </a:r>
                      <a:endParaRPr lang="en-US" sz="1000" b="1" dirty="0">
                        <a:latin typeface="Calibri"/>
                        <a:ea typeface="Times New Roman"/>
                        <a:cs typeface="Kalinga"/>
                      </a:endParaRPr>
                    </a:p>
                  </a:txBody>
                  <a:tcPr marL="55756" marR="557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r>
            </a:tbl>
          </a:graphicData>
        </a:graphic>
      </p:graphicFrame>
      <p:graphicFrame>
        <p:nvGraphicFramePr>
          <p:cNvPr id="18" name="Table 17"/>
          <p:cNvGraphicFramePr>
            <a:graphicFrameLocks noGrp="1"/>
          </p:cNvGraphicFramePr>
          <p:nvPr/>
        </p:nvGraphicFramePr>
        <p:xfrm>
          <a:off x="4857006" y="1650670"/>
          <a:ext cx="3574475" cy="2482510"/>
        </p:xfrm>
        <a:graphic>
          <a:graphicData uri="http://schemas.openxmlformats.org/drawingml/2006/table">
            <a:tbl>
              <a:tblPr/>
              <a:tblGrid>
                <a:gridCol w="1195888"/>
                <a:gridCol w="2378587"/>
              </a:tblGrid>
              <a:tr h="623094">
                <a:tc>
                  <a:txBody>
                    <a:bodyPr/>
                    <a:lstStyle/>
                    <a:p>
                      <a:pPr marL="0" marR="0" algn="ctr">
                        <a:lnSpc>
                          <a:spcPct val="115000"/>
                        </a:lnSpc>
                        <a:spcBef>
                          <a:spcPts val="0"/>
                        </a:spcBef>
                        <a:spcAft>
                          <a:spcPts val="0"/>
                        </a:spcAft>
                      </a:pPr>
                      <a:r>
                        <a:rPr lang="en-US" sz="1000" b="1" dirty="0">
                          <a:solidFill>
                            <a:srgbClr val="000000"/>
                          </a:solidFill>
                          <a:latin typeface="Century Gothic"/>
                          <a:ea typeface="Times New Roman"/>
                          <a:cs typeface="Times New Roman"/>
                        </a:rPr>
                        <a:t>DOMAIN</a:t>
                      </a:r>
                      <a:endParaRPr lang="en-US" sz="1000" dirty="0">
                        <a:latin typeface="Calibri"/>
                        <a:ea typeface="Times New Roman"/>
                        <a:cs typeface="Kalinga"/>
                      </a:endParaRPr>
                    </a:p>
                  </a:txBody>
                  <a:tcPr marL="55756" marR="55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000" dirty="0">
                          <a:solidFill>
                            <a:srgbClr val="000000"/>
                          </a:solidFill>
                          <a:latin typeface="Century Gothic"/>
                          <a:ea typeface="Times New Roman"/>
                          <a:cs typeface="Times New Roman"/>
                        </a:rPr>
                        <a:t>Language and Literacy  Development </a:t>
                      </a:r>
                      <a:endParaRPr lang="en-US" sz="1000" dirty="0">
                        <a:latin typeface="Calibri"/>
                        <a:ea typeface="Times New Roman"/>
                        <a:cs typeface="Kalinga"/>
                      </a:endParaRPr>
                    </a:p>
                  </a:txBody>
                  <a:tcPr marL="55756" marR="55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7342">
                <a:tc>
                  <a:txBody>
                    <a:bodyPr/>
                    <a:lstStyle/>
                    <a:p>
                      <a:pPr marL="0" marR="0" algn="ctr">
                        <a:lnSpc>
                          <a:spcPct val="115000"/>
                        </a:lnSpc>
                        <a:spcBef>
                          <a:spcPts val="0"/>
                        </a:spcBef>
                        <a:spcAft>
                          <a:spcPts val="0"/>
                        </a:spcAft>
                      </a:pPr>
                      <a:r>
                        <a:rPr lang="en-US" sz="1000" b="1" dirty="0">
                          <a:solidFill>
                            <a:srgbClr val="000000"/>
                          </a:solidFill>
                          <a:latin typeface="Century Gothic"/>
                          <a:ea typeface="Times New Roman"/>
                          <a:cs typeface="Times New Roman"/>
                        </a:rPr>
                        <a:t>CURRICULAR GOAL</a:t>
                      </a:r>
                      <a:endParaRPr lang="en-US" sz="1000" dirty="0">
                        <a:latin typeface="Calibri"/>
                        <a:ea typeface="Times New Roman"/>
                        <a:cs typeface="Kalinga"/>
                      </a:endParaRPr>
                    </a:p>
                  </a:txBody>
                  <a:tcPr marL="55756" marR="55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000" dirty="0">
                          <a:solidFill>
                            <a:srgbClr val="000000"/>
                          </a:solidFill>
                          <a:latin typeface="Century Gothic"/>
                          <a:ea typeface="Times New Roman"/>
                          <a:cs typeface="Times New Roman"/>
                        </a:rPr>
                        <a:t>Children develop effective communication skill for day to day interaction in two languages. </a:t>
                      </a:r>
                      <a:endParaRPr lang="en-US" sz="1000" dirty="0">
                        <a:latin typeface="Calibri"/>
                        <a:ea typeface="Times New Roman"/>
                        <a:cs typeface="Kalinga"/>
                      </a:endParaRPr>
                    </a:p>
                  </a:txBody>
                  <a:tcPr marL="55756" marR="55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5774">
                <a:tc>
                  <a:txBody>
                    <a:bodyPr/>
                    <a:lstStyle/>
                    <a:p>
                      <a:pPr marL="0" marR="0" algn="ctr">
                        <a:lnSpc>
                          <a:spcPct val="115000"/>
                        </a:lnSpc>
                        <a:spcBef>
                          <a:spcPts val="0"/>
                        </a:spcBef>
                        <a:spcAft>
                          <a:spcPts val="0"/>
                        </a:spcAft>
                      </a:pPr>
                      <a:r>
                        <a:rPr lang="en-US" sz="1000" b="1" dirty="0">
                          <a:solidFill>
                            <a:srgbClr val="000000"/>
                          </a:solidFill>
                          <a:latin typeface="Century Gothic"/>
                          <a:ea typeface="Times New Roman"/>
                          <a:cs typeface="Times New Roman"/>
                        </a:rPr>
                        <a:t>COMPETENCY</a:t>
                      </a:r>
                      <a:endParaRPr lang="en-US" sz="1000" dirty="0">
                        <a:latin typeface="Calibri"/>
                        <a:ea typeface="Times New Roman"/>
                        <a:cs typeface="Kalinga"/>
                      </a:endParaRPr>
                    </a:p>
                  </a:txBody>
                  <a:tcPr marL="55756" marR="55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000" dirty="0">
                          <a:solidFill>
                            <a:srgbClr val="000000"/>
                          </a:solidFill>
                          <a:latin typeface="Century Gothic"/>
                          <a:ea typeface="Times New Roman"/>
                          <a:cs typeface="Times New Roman"/>
                        </a:rPr>
                        <a:t>Converses Fluently and can hold a meaningful Conversation. </a:t>
                      </a:r>
                      <a:endParaRPr lang="en-US" sz="1000" dirty="0">
                        <a:latin typeface="Calibri"/>
                        <a:ea typeface="Times New Roman"/>
                        <a:cs typeface="Kalinga"/>
                      </a:endParaRPr>
                    </a:p>
                  </a:txBody>
                  <a:tcPr marL="55756" marR="55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6039">
                <a:tc gridSpan="2">
                  <a:txBody>
                    <a:bodyPr/>
                    <a:lstStyle/>
                    <a:p>
                      <a:pPr marL="0" marR="0" algn="ctr">
                        <a:lnSpc>
                          <a:spcPct val="115000"/>
                        </a:lnSpc>
                        <a:spcBef>
                          <a:spcPts val="0"/>
                        </a:spcBef>
                        <a:spcAft>
                          <a:spcPts val="0"/>
                        </a:spcAft>
                      </a:pPr>
                      <a:r>
                        <a:rPr lang="en-US" sz="1000" b="1" dirty="0">
                          <a:latin typeface="Calibri"/>
                          <a:ea typeface="Times New Roman"/>
                          <a:cs typeface="Kalinga"/>
                        </a:rPr>
                        <a:t>LEARNING OUTCOME</a:t>
                      </a:r>
                      <a:endParaRPr lang="en-US" sz="1000" dirty="0">
                        <a:latin typeface="Calibri"/>
                        <a:ea typeface="Times New Roman"/>
                        <a:cs typeface="Kalinga"/>
                      </a:endParaRPr>
                    </a:p>
                  </a:txBody>
                  <a:tcPr marL="55756" marR="55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621786">
                <a:tc gridSpan="2">
                  <a:txBody>
                    <a:bodyPr/>
                    <a:lstStyle/>
                    <a:p>
                      <a:pPr marL="0" marR="0" lvl="0" indent="0" algn="just">
                        <a:lnSpc>
                          <a:spcPct val="115000"/>
                        </a:lnSpc>
                        <a:spcBef>
                          <a:spcPts val="0"/>
                        </a:spcBef>
                        <a:spcAft>
                          <a:spcPts val="0"/>
                        </a:spcAft>
                        <a:tabLst>
                          <a:tab pos="457200" algn="l"/>
                        </a:tabLst>
                      </a:pPr>
                      <a:r>
                        <a:rPr lang="en-US" sz="1000" b="1" dirty="0" smtClean="0">
                          <a:latin typeface="Century Gothic"/>
                          <a:ea typeface="Times New Roman"/>
                          <a:cs typeface="Kalinga"/>
                        </a:rPr>
                        <a:t>1.  Maintains </a:t>
                      </a:r>
                      <a:r>
                        <a:rPr lang="en-US" sz="1000" b="1" dirty="0">
                          <a:latin typeface="Century Gothic"/>
                          <a:ea typeface="Times New Roman"/>
                          <a:cs typeface="Kalinga"/>
                        </a:rPr>
                        <a:t>the thread of the conversation across multiple exchanges.</a:t>
                      </a:r>
                      <a:endParaRPr lang="en-US" sz="1000" b="1" dirty="0">
                        <a:latin typeface="Calibri"/>
                        <a:ea typeface="Times New Roman"/>
                        <a:cs typeface="Kalinga"/>
                      </a:endParaRPr>
                    </a:p>
                    <a:p>
                      <a:pPr marL="0" marR="0" lvl="0" indent="0" algn="just">
                        <a:lnSpc>
                          <a:spcPct val="115000"/>
                        </a:lnSpc>
                        <a:spcBef>
                          <a:spcPts val="0"/>
                        </a:spcBef>
                        <a:spcAft>
                          <a:spcPts val="0"/>
                        </a:spcAft>
                        <a:tabLst>
                          <a:tab pos="457200" algn="l"/>
                        </a:tabLst>
                      </a:pPr>
                      <a:r>
                        <a:rPr lang="en-US" sz="1000" b="1" dirty="0" smtClean="0">
                          <a:latin typeface="Century Gothic"/>
                          <a:ea typeface="Times New Roman"/>
                          <a:cs typeface="Kalinga"/>
                        </a:rPr>
                        <a:t>2. Engage </a:t>
                      </a:r>
                      <a:r>
                        <a:rPr lang="en-US" sz="1000" b="1" dirty="0">
                          <a:latin typeface="Century Gothic"/>
                          <a:ea typeface="Times New Roman"/>
                          <a:cs typeface="Kalinga"/>
                        </a:rPr>
                        <a:t>in discussion about a topic and raise and respond to questions. </a:t>
                      </a:r>
                      <a:endParaRPr lang="en-US" sz="1000" b="1" dirty="0">
                        <a:latin typeface="Calibri"/>
                        <a:ea typeface="Times New Roman"/>
                        <a:cs typeface="Kalinga"/>
                      </a:endParaRPr>
                    </a:p>
                  </a:txBody>
                  <a:tcPr marL="55756" marR="55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bl>
          </a:graphicData>
        </a:graphic>
      </p:graphicFrame>
      <p:pic>
        <p:nvPicPr>
          <p:cNvPr id="3074" name="Picture 2" descr="C:\Users\DEBASISH\Desktop\segment box image latest\UDVEG (2).jpg"/>
          <p:cNvPicPr>
            <a:picLocks noChangeAspect="1" noChangeArrowheads="1"/>
          </p:cNvPicPr>
          <p:nvPr/>
        </p:nvPicPr>
        <p:blipFill>
          <a:blip r:embed="rId4"/>
          <a:srcRect/>
          <a:stretch>
            <a:fillRect/>
          </a:stretch>
        </p:blipFill>
        <p:spPr bwMode="auto">
          <a:xfrm>
            <a:off x="4857017" y="803326"/>
            <a:ext cx="665009" cy="831261"/>
          </a:xfrm>
          <a:prstGeom prst="rect">
            <a:avLst/>
          </a:prstGeom>
          <a:noFill/>
        </p:spPr>
      </p:pic>
      <p:pic>
        <p:nvPicPr>
          <p:cNvPr id="3075" name="Picture 3" descr="C:\Users\DEBASISH\Desktop\segment box image latest\UDYAAN-250 200 pixels-02-B.jpg"/>
          <p:cNvPicPr>
            <a:picLocks noChangeAspect="1" noChangeArrowheads="1"/>
          </p:cNvPicPr>
          <p:nvPr/>
        </p:nvPicPr>
        <p:blipFill>
          <a:blip r:embed="rId5"/>
          <a:srcRect/>
          <a:stretch>
            <a:fillRect/>
          </a:stretch>
        </p:blipFill>
        <p:spPr bwMode="auto">
          <a:xfrm>
            <a:off x="1258786" y="1413164"/>
            <a:ext cx="655517" cy="819396"/>
          </a:xfrm>
          <a:prstGeom prst="rect">
            <a:avLst/>
          </a:prstGeom>
          <a:noFill/>
        </p:spPr>
      </p:pic>
      <p:sp>
        <p:nvSpPr>
          <p:cNvPr id="19" name="Rectangle 18"/>
          <p:cNvSpPr/>
          <p:nvPr/>
        </p:nvSpPr>
        <p:spPr>
          <a:xfrm>
            <a:off x="2018806" y="1543792"/>
            <a:ext cx="2470067" cy="646331"/>
          </a:xfrm>
          <a:prstGeom prst="rect">
            <a:avLst/>
          </a:prstGeom>
        </p:spPr>
        <p:txBody>
          <a:bodyPr wrap="square">
            <a:spAutoFit/>
          </a:bodyPr>
          <a:lstStyle/>
          <a:p>
            <a:pPr algn="just"/>
            <a:r>
              <a:rPr lang="en-US" sz="1200" b="1" dirty="0" smtClean="0">
                <a:latin typeface="Century Gothic" pitchFamily="34" charset="0"/>
              </a:rPr>
              <a:t>Foundational literacy and numeracy, age group of 3 - 6 years at Play School</a:t>
            </a:r>
            <a:endParaRPr lang="en-US" sz="1200" b="1" dirty="0">
              <a:latin typeface="Century Gothic" pitchFamily="34" charset="0"/>
            </a:endParaRPr>
          </a:p>
        </p:txBody>
      </p:sp>
      <p:sp>
        <p:nvSpPr>
          <p:cNvPr id="20" name="Rectangle 19"/>
          <p:cNvSpPr/>
          <p:nvPr/>
        </p:nvSpPr>
        <p:spPr>
          <a:xfrm>
            <a:off x="5593278" y="968226"/>
            <a:ext cx="2790701" cy="646331"/>
          </a:xfrm>
          <a:prstGeom prst="rect">
            <a:avLst/>
          </a:prstGeom>
        </p:spPr>
        <p:txBody>
          <a:bodyPr wrap="square">
            <a:spAutoFit/>
          </a:bodyPr>
          <a:lstStyle/>
          <a:p>
            <a:pPr algn="just"/>
            <a:r>
              <a:rPr lang="en-US" sz="1200" b="1" dirty="0" smtClean="0">
                <a:latin typeface="Century Gothic" pitchFamily="34" charset="0"/>
              </a:rPr>
              <a:t>Foundational literacy and numeracy, age group of 6-8 years at Class 1 &amp; Class 2</a:t>
            </a:r>
            <a:endParaRPr lang="en-US" sz="1200" b="1" dirty="0">
              <a:latin typeface="Century Gothic" pitchFamily="34" charset="0"/>
            </a:endParaRPr>
          </a:p>
        </p:txBody>
      </p:sp>
      <p:sp>
        <p:nvSpPr>
          <p:cNvPr id="21" name="Bent-Up Arrow 20"/>
          <p:cNvSpPr/>
          <p:nvPr/>
        </p:nvSpPr>
        <p:spPr>
          <a:xfrm>
            <a:off x="4868884" y="4085114"/>
            <a:ext cx="2363189" cy="463137"/>
          </a:xfrm>
          <a:prstGeom prst="bentUpArrow">
            <a:avLst>
              <a:gd name="adj1" fmla="val 50000"/>
              <a:gd name="adj2" fmla="val 39516"/>
              <a:gd name="adj3" fmla="val 1854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Century Gothic" pitchFamily="34" charset="0"/>
              </a:rPr>
              <a:t>LO Mapping </a:t>
            </a:r>
          </a:p>
        </p:txBody>
      </p:sp>
      <p:sp>
        <p:nvSpPr>
          <p:cNvPr id="13" name="Rectangle 12"/>
          <p:cNvSpPr/>
          <p:nvPr/>
        </p:nvSpPr>
        <p:spPr>
          <a:xfrm>
            <a:off x="0" y="4743390"/>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4" name="Straight Connector 13"/>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5"/>
          <p:cNvSpPr txBox="1">
            <a:spLocks noGrp="1"/>
          </p:cNvSpPr>
          <p:nvPr>
            <p:ph type="subTitle" idx="1"/>
          </p:nvPr>
        </p:nvSpPr>
        <p:spPr>
          <a:xfrm>
            <a:off x="1389413" y="1401288"/>
            <a:ext cx="6388925" cy="2078181"/>
          </a:xfrm>
          <a:prstGeom prst="rect">
            <a:avLst/>
          </a:prstGeom>
        </p:spPr>
        <p:txBody>
          <a:bodyPr spcFirstLastPara="1" wrap="square" lIns="91425" tIns="91425" rIns="91425" bIns="91425" anchor="t" anchorCtr="0">
            <a:noAutofit/>
          </a:bodyPr>
          <a:lstStyle/>
          <a:p>
            <a:pPr marL="0" indent="0" algn="ctr">
              <a:spcAft>
                <a:spcPts val="1200"/>
              </a:spcAft>
            </a:pPr>
            <a:r>
              <a:rPr lang="en-US" sz="1600" b="1" dirty="0" smtClean="0">
                <a:solidFill>
                  <a:schemeClr val="tx1"/>
                </a:solidFill>
                <a:latin typeface="Century Gothic" pitchFamily="34" charset="0"/>
                <a:cs typeface="Times New Roman" pitchFamily="18" charset="0"/>
              </a:rPr>
              <a:t>KEDT Facilitates real time transmission of requirements of “Value Creators” in terms of “Knowledge &amp; Skills” to “Educators”, including and not limited to educational acceleration for students with gifted learning abilities, through it’s innovative Competency Framework Mapping System called K-CFMS. </a:t>
            </a:r>
            <a:endParaRPr sz="1600">
              <a:solidFill>
                <a:schemeClr val="tx1"/>
              </a:solidFill>
              <a:latin typeface="Century Gothic" pitchFamily="34" charset="0"/>
              <a:cs typeface="Times New Roman" pitchFamily="18" charset="0"/>
            </a:endParaRPr>
          </a:p>
        </p:txBody>
      </p:sp>
      <p:sp>
        <p:nvSpPr>
          <p:cNvPr id="243" name="Google Shape;243;p35"/>
          <p:cNvSpPr txBox="1">
            <a:spLocks noGrp="1"/>
          </p:cNvSpPr>
          <p:nvPr>
            <p:ph type="title"/>
          </p:nvPr>
        </p:nvSpPr>
        <p:spPr>
          <a:xfrm>
            <a:off x="929612" y="349399"/>
            <a:ext cx="5008732" cy="636000"/>
          </a:xfrm>
          <a:prstGeom prst="rect">
            <a:avLst/>
          </a:prstGeom>
        </p:spPr>
        <p:txBody>
          <a:bodyPr spcFirstLastPara="1" wrap="square" lIns="91425" tIns="91425" rIns="91425" bIns="91425" anchor="ctr" anchorCtr="0">
            <a:noAutofit/>
          </a:bodyPr>
          <a:lstStyle/>
          <a:p>
            <a:pPr lvl="0"/>
            <a:r>
              <a:rPr lang="en-US" b="1" dirty="0" smtClean="0">
                <a:latin typeface="Century Gothic" pitchFamily="34" charset="0"/>
              </a:rPr>
              <a:t>KEDT MECHANISM </a:t>
            </a:r>
            <a:endParaRPr>
              <a:latin typeface="Century Gothic" pitchFamily="34" charset="0"/>
            </a:endParaRPr>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33</a:t>
            </a:fld>
            <a:endParaRPr lang="en-GB"/>
          </a:p>
        </p:txBody>
      </p:sp>
      <p:pic>
        <p:nvPicPr>
          <p:cNvPr id="10" name="Picture 9"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cxnSp>
        <p:nvCxnSpPr>
          <p:cNvPr id="8" name="Straight Connector 7"/>
          <p:cNvCxnSpPr/>
          <p:nvPr/>
        </p:nvCxnSpPr>
        <p:spPr>
          <a:xfrm>
            <a:off x="985652" y="855023"/>
            <a:ext cx="8158348" cy="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4719640"/>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2" name="Straight Connector 11"/>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6"/>
          <p:cNvGrpSpPr/>
          <p:nvPr/>
        </p:nvGrpSpPr>
        <p:grpSpPr>
          <a:xfrm>
            <a:off x="11875" y="3562605"/>
            <a:ext cx="4420985" cy="1236520"/>
            <a:chOff x="11875" y="3859480"/>
            <a:chExt cx="4420985" cy="1236520"/>
          </a:xfrm>
        </p:grpSpPr>
        <p:pic>
          <p:nvPicPr>
            <p:cNvPr id="4097" name="Picture 1" descr="C:\Users\DEBASISH\Desktop\KCFMS\fwdkedtcontentimageslogo\K-cmfs logo-02.jpg"/>
            <p:cNvPicPr>
              <a:picLocks noChangeAspect="1" noChangeArrowheads="1"/>
            </p:cNvPicPr>
            <p:nvPr/>
          </p:nvPicPr>
          <p:blipFill>
            <a:blip r:embed="rId2"/>
            <a:srcRect/>
            <a:stretch>
              <a:fillRect/>
            </a:stretch>
          </p:blipFill>
          <p:spPr bwMode="auto">
            <a:xfrm>
              <a:off x="11875" y="3956268"/>
              <a:ext cx="3992913" cy="1139732"/>
            </a:xfrm>
            <a:prstGeom prst="rect">
              <a:avLst/>
            </a:prstGeom>
            <a:noFill/>
          </p:spPr>
        </p:pic>
        <p:sp>
          <p:nvSpPr>
            <p:cNvPr id="6" name="TextBox 5"/>
            <p:cNvSpPr txBox="1"/>
            <p:nvPr/>
          </p:nvSpPr>
          <p:spPr>
            <a:xfrm>
              <a:off x="3990110" y="3859480"/>
              <a:ext cx="442750" cy="307777"/>
            </a:xfrm>
            <a:prstGeom prst="rect">
              <a:avLst/>
            </a:prstGeom>
            <a:noFill/>
          </p:spPr>
          <p:txBody>
            <a:bodyPr wrap="none" rtlCol="0">
              <a:spAutoFit/>
            </a:bodyPr>
            <a:lstStyle/>
            <a:p>
              <a:r>
                <a:rPr lang="en-US" b="1" dirty="0" smtClean="0"/>
                <a:t>TM</a:t>
              </a:r>
              <a:endParaRPr lang="en-US" b="1" dirty="0"/>
            </a:p>
          </p:txBody>
        </p:sp>
      </p:gr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34</a:t>
            </a:fld>
            <a:endParaRPr lang="en-GB"/>
          </a:p>
        </p:txBody>
      </p:sp>
      <p:sp>
        <p:nvSpPr>
          <p:cNvPr id="3" name="Title 2"/>
          <p:cNvSpPr>
            <a:spLocks noGrp="1"/>
          </p:cNvSpPr>
          <p:nvPr>
            <p:ph type="title"/>
          </p:nvPr>
        </p:nvSpPr>
        <p:spPr>
          <a:xfrm>
            <a:off x="1119062" y="303108"/>
            <a:ext cx="8191191" cy="726900"/>
          </a:xfrm>
        </p:spPr>
        <p:txBody>
          <a:bodyPr/>
          <a:lstStyle/>
          <a:p>
            <a:r>
              <a:rPr lang="en-US" b="1" dirty="0" smtClean="0"/>
              <a:t>K-CFMS </a:t>
            </a:r>
            <a:r>
              <a:rPr lang="en-US" sz="1800" b="1" baseline="30000" dirty="0" smtClean="0"/>
              <a:t>TM</a:t>
            </a:r>
            <a:r>
              <a:rPr lang="en-US" b="1" dirty="0" smtClean="0"/>
              <a:t> </a:t>
            </a:r>
            <a:r>
              <a:rPr lang="en-US" sz="2000" dirty="0" smtClean="0"/>
              <a:t>(Karuna Competency Framework Mapping System) </a:t>
            </a:r>
            <a:endParaRPr lang="en-US" dirty="0"/>
          </a:p>
        </p:txBody>
      </p:sp>
      <p:sp>
        <p:nvSpPr>
          <p:cNvPr id="4" name="Subtitle 3"/>
          <p:cNvSpPr>
            <a:spLocks noGrp="1"/>
          </p:cNvSpPr>
          <p:nvPr>
            <p:ph type="subTitle" idx="1"/>
          </p:nvPr>
        </p:nvSpPr>
        <p:spPr>
          <a:xfrm>
            <a:off x="642700" y="1019384"/>
            <a:ext cx="4891202" cy="2970725"/>
          </a:xfrm>
        </p:spPr>
        <p:txBody>
          <a:bodyPr/>
          <a:lstStyle/>
          <a:p>
            <a:pPr marL="0" indent="0" algn="just">
              <a:lnSpc>
                <a:spcPct val="150000"/>
              </a:lnSpc>
            </a:pPr>
            <a:r>
              <a:rPr lang="en-US" sz="1400" b="1" dirty="0" smtClean="0">
                <a:solidFill>
                  <a:schemeClr val="tx1"/>
                </a:solidFill>
              </a:rPr>
              <a:t>K-CFMS; [J = (L</a:t>
            </a:r>
            <a:r>
              <a:rPr lang="en-US" sz="1400" b="1" i="1" baseline="30000" dirty="0" smtClean="0">
                <a:solidFill>
                  <a:schemeClr val="tx1"/>
                </a:solidFill>
              </a:rPr>
              <a:t>p</a:t>
            </a:r>
            <a:r>
              <a:rPr lang="en-US" sz="1400" b="1" baseline="-25000" dirty="0" smtClean="0">
                <a:solidFill>
                  <a:schemeClr val="tx1"/>
                </a:solidFill>
              </a:rPr>
              <a:t>1…n</a:t>
            </a:r>
            <a:r>
              <a:rPr lang="en-US" sz="1400" b="1" dirty="0" smtClean="0">
                <a:solidFill>
                  <a:schemeClr val="tx1"/>
                </a:solidFill>
              </a:rPr>
              <a:t> + A</a:t>
            </a:r>
            <a:r>
              <a:rPr lang="en-US" sz="1400" b="1" i="1" baseline="30000" dirty="0" smtClean="0">
                <a:solidFill>
                  <a:schemeClr val="tx1"/>
                </a:solidFill>
              </a:rPr>
              <a:t>p</a:t>
            </a:r>
            <a:r>
              <a:rPr lang="en-US" sz="1400" b="1" baseline="-25000" dirty="0" smtClean="0">
                <a:solidFill>
                  <a:schemeClr val="tx1"/>
                </a:solidFill>
              </a:rPr>
              <a:t>1…n </a:t>
            </a:r>
            <a:r>
              <a:rPr lang="en-US" sz="1400" b="1" dirty="0" smtClean="0">
                <a:solidFill>
                  <a:schemeClr val="tx1"/>
                </a:solidFill>
              </a:rPr>
              <a:t>+ S</a:t>
            </a:r>
            <a:r>
              <a:rPr lang="en-US" sz="1400" b="1" i="1" baseline="30000" dirty="0" smtClean="0">
                <a:solidFill>
                  <a:schemeClr val="tx1"/>
                </a:solidFill>
              </a:rPr>
              <a:t>p</a:t>
            </a:r>
            <a:r>
              <a:rPr lang="en-US" sz="1400" b="1" baseline="-25000" dirty="0" smtClean="0">
                <a:solidFill>
                  <a:schemeClr val="tx1"/>
                </a:solidFill>
              </a:rPr>
              <a:t>1…n</a:t>
            </a:r>
            <a:r>
              <a:rPr lang="en-US" sz="1400" b="1" dirty="0" smtClean="0">
                <a:solidFill>
                  <a:schemeClr val="tx1"/>
                </a:solidFill>
              </a:rPr>
              <a:t>)];</a:t>
            </a:r>
          </a:p>
          <a:p>
            <a:pPr marL="0" indent="0" algn="just">
              <a:lnSpc>
                <a:spcPct val="150000"/>
              </a:lnSpc>
            </a:pPr>
            <a:r>
              <a:rPr lang="en-US" sz="1400" b="1" dirty="0" smtClean="0">
                <a:solidFill>
                  <a:schemeClr val="tx1"/>
                </a:solidFill>
              </a:rPr>
              <a:t>Where, </a:t>
            </a:r>
          </a:p>
          <a:p>
            <a:pPr marL="0" indent="0" algn="just">
              <a:lnSpc>
                <a:spcPct val="150000"/>
              </a:lnSpc>
            </a:pPr>
            <a:r>
              <a:rPr lang="en-US" sz="1400" b="1" dirty="0" smtClean="0">
                <a:solidFill>
                  <a:schemeClr val="tx1"/>
                </a:solidFill>
              </a:rPr>
              <a:t>J = Job Competency as a function of </a:t>
            </a:r>
          </a:p>
          <a:p>
            <a:pPr marL="0" indent="0" algn="just">
              <a:lnSpc>
                <a:spcPct val="150000"/>
              </a:lnSpc>
            </a:pPr>
            <a:r>
              <a:rPr lang="en-US" sz="1400" b="1" dirty="0" smtClean="0">
                <a:solidFill>
                  <a:schemeClr val="tx1"/>
                </a:solidFill>
              </a:rPr>
              <a:t>L = Language Competencies,</a:t>
            </a:r>
          </a:p>
          <a:p>
            <a:pPr marL="0" indent="0" algn="just">
              <a:lnSpc>
                <a:spcPct val="150000"/>
              </a:lnSpc>
            </a:pPr>
            <a:r>
              <a:rPr lang="en-US" sz="1400" b="1" dirty="0" smtClean="0">
                <a:solidFill>
                  <a:schemeClr val="tx1"/>
                </a:solidFill>
              </a:rPr>
              <a:t>A = Academic Competencies and </a:t>
            </a:r>
          </a:p>
          <a:p>
            <a:pPr marL="0" indent="0" algn="just">
              <a:lnSpc>
                <a:spcPct val="150000"/>
              </a:lnSpc>
            </a:pPr>
            <a:r>
              <a:rPr lang="en-US" sz="1400" b="1" dirty="0" smtClean="0">
                <a:solidFill>
                  <a:schemeClr val="tx1"/>
                </a:solidFill>
              </a:rPr>
              <a:t>S = Skill Competencies at Proficiency Levels of</a:t>
            </a:r>
          </a:p>
          <a:p>
            <a:pPr marL="0" indent="0" algn="just">
              <a:lnSpc>
                <a:spcPct val="150000"/>
              </a:lnSpc>
            </a:pPr>
            <a:r>
              <a:rPr lang="en-US" sz="1400" b="1" i="1" dirty="0" smtClean="0">
                <a:solidFill>
                  <a:schemeClr val="tx1"/>
                </a:solidFill>
              </a:rPr>
              <a:t>p </a:t>
            </a:r>
            <a:r>
              <a:rPr lang="en-US" sz="1400" b="1" dirty="0" smtClean="0">
                <a:solidFill>
                  <a:schemeClr val="tx1"/>
                </a:solidFill>
              </a:rPr>
              <a:t>(1, 2 or 3).</a:t>
            </a:r>
          </a:p>
          <a:p>
            <a:endParaRPr lang="en-US" dirty="0"/>
          </a:p>
        </p:txBody>
      </p:sp>
      <p:pic>
        <p:nvPicPr>
          <p:cNvPr id="8" name="Picture 7"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cxnSp>
        <p:nvCxnSpPr>
          <p:cNvPr id="11" name="Straight Connector 10"/>
          <p:cNvCxnSpPr/>
          <p:nvPr/>
        </p:nvCxnSpPr>
        <p:spPr>
          <a:xfrm>
            <a:off x="1163782" y="843148"/>
            <a:ext cx="7980218" cy="118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4" name="Straight Connector 13"/>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5"/>
          <p:cNvSpPr txBox="1">
            <a:spLocks noGrp="1"/>
          </p:cNvSpPr>
          <p:nvPr>
            <p:ph type="subTitle" idx="1"/>
          </p:nvPr>
        </p:nvSpPr>
        <p:spPr>
          <a:xfrm>
            <a:off x="890649" y="1056904"/>
            <a:ext cx="7635971" cy="2826327"/>
          </a:xfrm>
          <a:prstGeom prst="rect">
            <a:avLst/>
          </a:prstGeom>
        </p:spPr>
        <p:txBody>
          <a:bodyPr spcFirstLastPara="1" wrap="square" lIns="91425" tIns="91425" rIns="91425" bIns="91425" anchor="t" anchorCtr="0">
            <a:noAutofit/>
          </a:bodyPr>
          <a:lstStyle/>
          <a:p>
            <a:pPr marL="0" algn="just"/>
            <a:r>
              <a:rPr lang="en-US" sz="1800" b="1" dirty="0" smtClean="0">
                <a:solidFill>
                  <a:schemeClr val="tx1"/>
                </a:solidFill>
                <a:latin typeface="Century Gothic" pitchFamily="34" charset="0"/>
                <a:cs typeface="Times New Roman" pitchFamily="18" charset="0"/>
              </a:rPr>
              <a:t>Karuna Employability Factor Test (KEFT): </a:t>
            </a:r>
          </a:p>
          <a:p>
            <a:pPr marL="0" algn="just"/>
            <a:r>
              <a:rPr lang="en-US" sz="1800" b="1" dirty="0" smtClean="0">
                <a:solidFill>
                  <a:schemeClr val="tx1"/>
                </a:solidFill>
                <a:latin typeface="Century Gothic" pitchFamily="34" charset="0"/>
                <a:cs typeface="Times New Roman" pitchFamily="18" charset="0"/>
              </a:rPr>
              <a:t>KEFT is a Cloud based CBT exam empowered by AI enabled Predictive Analytics, conducted at regular intervals.</a:t>
            </a:r>
          </a:p>
          <a:p>
            <a:pPr marL="0" algn="just"/>
            <a:r>
              <a:rPr lang="en-US" sz="1800" b="1" dirty="0" smtClean="0">
                <a:solidFill>
                  <a:schemeClr val="tx1"/>
                </a:solidFill>
                <a:latin typeface="Century Gothic" pitchFamily="34" charset="0"/>
                <a:cs typeface="Times New Roman" pitchFamily="18" charset="0"/>
              </a:rPr>
              <a:t>It is designed under the supervision of a Panel of experts including Employers and Educators (from higher segments) who ensure that Job Competency requirements transmitted through K-CFMS are properly translated by Educators into learners.</a:t>
            </a:r>
          </a:p>
          <a:p>
            <a:pPr marL="0" algn="just"/>
            <a:r>
              <a:rPr lang="en-US" sz="1800" b="1" dirty="0" smtClean="0">
                <a:solidFill>
                  <a:schemeClr val="tx1"/>
                </a:solidFill>
                <a:latin typeface="Century Gothic" pitchFamily="34" charset="0"/>
                <a:cs typeface="Times New Roman" pitchFamily="18" charset="0"/>
              </a:rPr>
              <a:t>EFS is the result of KEFT. </a:t>
            </a:r>
            <a:endParaRPr sz="1400">
              <a:solidFill>
                <a:schemeClr val="tx1"/>
              </a:solidFill>
              <a:latin typeface="Century Gothic" pitchFamily="34" charset="0"/>
              <a:cs typeface="Times New Roman" pitchFamily="18" charset="0"/>
            </a:endParaRPr>
          </a:p>
        </p:txBody>
      </p:sp>
      <p:sp>
        <p:nvSpPr>
          <p:cNvPr id="243" name="Google Shape;243;p35"/>
          <p:cNvSpPr txBox="1">
            <a:spLocks noGrp="1"/>
          </p:cNvSpPr>
          <p:nvPr>
            <p:ph type="title"/>
          </p:nvPr>
        </p:nvSpPr>
        <p:spPr>
          <a:xfrm>
            <a:off x="929612" y="349399"/>
            <a:ext cx="5008732" cy="636000"/>
          </a:xfrm>
          <a:prstGeom prst="rect">
            <a:avLst/>
          </a:prstGeom>
        </p:spPr>
        <p:txBody>
          <a:bodyPr spcFirstLastPara="1" wrap="square" lIns="91425" tIns="91425" rIns="91425" bIns="91425" anchor="ctr" anchorCtr="0">
            <a:noAutofit/>
          </a:bodyPr>
          <a:lstStyle/>
          <a:p>
            <a:pPr lvl="0"/>
            <a:r>
              <a:rPr lang="en-US" b="1" dirty="0" smtClean="0">
                <a:latin typeface="Century Gothic" pitchFamily="34" charset="0"/>
              </a:rPr>
              <a:t>What is KEFT ?</a:t>
            </a:r>
            <a:endParaRPr>
              <a:latin typeface="Century Gothic" pitchFamily="34" charset="0"/>
            </a:endParaRPr>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35</a:t>
            </a:fld>
            <a:endParaRPr lang="en-GB"/>
          </a:p>
        </p:txBody>
      </p:sp>
      <p:sp>
        <p:nvSpPr>
          <p:cNvPr id="9" name="Rectangle 8"/>
          <p:cNvSpPr/>
          <p:nvPr/>
        </p:nvSpPr>
        <p:spPr>
          <a:xfrm>
            <a:off x="0" y="4731515"/>
            <a:ext cx="6747641" cy="400110"/>
          </a:xfrm>
          <a:prstGeom prst="rect">
            <a:avLst/>
          </a:prstGeom>
        </p:spPr>
        <p:txBody>
          <a:bodyPr wrap="square">
            <a:spAutoFit/>
          </a:bodyPr>
          <a:lstStyle/>
          <a:p>
            <a:r>
              <a:rPr lang="en-US" sz="1000" b="1" dirty="0" smtClean="0">
                <a:solidFill>
                  <a:schemeClr val="tx1"/>
                </a:solidFill>
              </a:rPr>
              <a:t>Employment should only be understood as “Application of Knowledge &amp; Skills” of a Person </a:t>
            </a:r>
          </a:p>
          <a:p>
            <a:r>
              <a:rPr lang="en-US" sz="1000" b="1" dirty="0" smtClean="0">
                <a:solidFill>
                  <a:schemeClr val="tx1"/>
                </a:solidFill>
              </a:rPr>
              <a:t>by Employers “to create Value for Society”. </a:t>
            </a:r>
            <a:endParaRPr lang="en-US" sz="1000" b="1" dirty="0">
              <a:solidFill>
                <a:schemeClr val="tx1"/>
              </a:solidFill>
            </a:endParaRPr>
          </a:p>
        </p:txBody>
      </p:sp>
      <p:pic>
        <p:nvPicPr>
          <p:cNvPr id="10" name="Picture 9"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cxnSp>
        <p:nvCxnSpPr>
          <p:cNvPr id="8" name="Straight Connector 7"/>
          <p:cNvCxnSpPr/>
          <p:nvPr/>
        </p:nvCxnSpPr>
        <p:spPr>
          <a:xfrm>
            <a:off x="985652" y="855023"/>
            <a:ext cx="8158348" cy="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5"/>
          <p:cNvSpPr txBox="1">
            <a:spLocks noGrp="1"/>
          </p:cNvSpPr>
          <p:nvPr>
            <p:ph type="subTitle" idx="1"/>
          </p:nvPr>
        </p:nvSpPr>
        <p:spPr>
          <a:xfrm>
            <a:off x="985651" y="1187533"/>
            <a:ext cx="7517217" cy="1955060"/>
          </a:xfrm>
          <a:prstGeom prst="rect">
            <a:avLst/>
          </a:prstGeom>
        </p:spPr>
        <p:txBody>
          <a:bodyPr spcFirstLastPara="1" wrap="square" lIns="91425" tIns="91425" rIns="91425" bIns="91425" anchor="t" anchorCtr="0">
            <a:noAutofit/>
          </a:bodyPr>
          <a:lstStyle/>
          <a:p>
            <a:pPr marL="0" algn="just"/>
            <a:r>
              <a:rPr lang="en-US" sz="1600" b="1" dirty="0" smtClean="0">
                <a:solidFill>
                  <a:schemeClr val="tx1"/>
                </a:solidFill>
                <a:latin typeface="Century Gothic" pitchFamily="34" charset="0"/>
              </a:rPr>
              <a:t>Employability Factor Score (EFS) is gauged at the end of one segment to find out how far the student is ready to be employed in a higher segment for further value addition. </a:t>
            </a:r>
            <a:endParaRPr b="1">
              <a:solidFill>
                <a:schemeClr val="tx1"/>
              </a:solidFill>
              <a:latin typeface="Century Gothic" pitchFamily="34" charset="0"/>
            </a:endParaRPr>
          </a:p>
        </p:txBody>
      </p:sp>
      <p:sp>
        <p:nvSpPr>
          <p:cNvPr id="243" name="Google Shape;243;p35"/>
          <p:cNvSpPr txBox="1">
            <a:spLocks noGrp="1"/>
          </p:cNvSpPr>
          <p:nvPr>
            <p:ph type="title"/>
          </p:nvPr>
        </p:nvSpPr>
        <p:spPr>
          <a:xfrm>
            <a:off x="929612" y="349399"/>
            <a:ext cx="5008732" cy="636000"/>
          </a:xfrm>
          <a:prstGeom prst="rect">
            <a:avLst/>
          </a:prstGeom>
        </p:spPr>
        <p:txBody>
          <a:bodyPr spcFirstLastPara="1" wrap="square" lIns="91425" tIns="91425" rIns="91425" bIns="91425" anchor="ctr" anchorCtr="0">
            <a:noAutofit/>
          </a:bodyPr>
          <a:lstStyle/>
          <a:p>
            <a:pPr lvl="0"/>
            <a:r>
              <a:rPr lang="en-US" b="1" dirty="0" smtClean="0">
                <a:latin typeface="Century Gothic" pitchFamily="34" charset="0"/>
              </a:rPr>
              <a:t>What Is EFS ?</a:t>
            </a:r>
            <a:endParaRPr>
              <a:latin typeface="Century Gothic" pitchFamily="34" charset="0"/>
            </a:endParaRPr>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36</a:t>
            </a:fld>
            <a:endParaRPr lang="en-GB"/>
          </a:p>
        </p:txBody>
      </p:sp>
      <p:pic>
        <p:nvPicPr>
          <p:cNvPr id="10" name="Picture 9"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cxnSp>
        <p:nvCxnSpPr>
          <p:cNvPr id="8" name="Straight Connector 7"/>
          <p:cNvCxnSpPr/>
          <p:nvPr/>
        </p:nvCxnSpPr>
        <p:spPr>
          <a:xfrm>
            <a:off x="985652" y="855023"/>
            <a:ext cx="8158348" cy="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2" name="Straight Connector 11"/>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5"/>
          <p:cNvSpPr txBox="1">
            <a:spLocks noGrp="1"/>
          </p:cNvSpPr>
          <p:nvPr>
            <p:ph type="subTitle" idx="1"/>
          </p:nvPr>
        </p:nvSpPr>
        <p:spPr>
          <a:xfrm>
            <a:off x="985651" y="1045029"/>
            <a:ext cx="7517217" cy="2097563"/>
          </a:xfrm>
          <a:prstGeom prst="rect">
            <a:avLst/>
          </a:prstGeom>
        </p:spPr>
        <p:txBody>
          <a:bodyPr spcFirstLastPara="1" wrap="square" lIns="91425" tIns="91425" rIns="91425" bIns="91425" anchor="t" anchorCtr="0">
            <a:noAutofit/>
          </a:bodyPr>
          <a:lstStyle/>
          <a:p>
            <a:pPr marL="0" algn="just"/>
            <a:r>
              <a:rPr lang="en-US" sz="1600" b="1" dirty="0" smtClean="0">
                <a:solidFill>
                  <a:schemeClr val="tx1"/>
                </a:solidFill>
                <a:latin typeface="Century Gothic" pitchFamily="34" charset="0"/>
              </a:rPr>
              <a:t>Administration of learning tools through an Andragogical</a:t>
            </a:r>
            <a:r>
              <a:rPr lang="en-US" sz="1600" b="1" dirty="0" smtClean="0">
                <a:solidFill>
                  <a:srgbClr val="FF0000"/>
                </a:solidFill>
                <a:latin typeface="Century Gothic" pitchFamily="34" charset="0"/>
              </a:rPr>
              <a:t> </a:t>
            </a:r>
            <a:r>
              <a:rPr lang="en-US" sz="1600" b="1" dirty="0" smtClean="0">
                <a:solidFill>
                  <a:schemeClr val="tx1"/>
                </a:solidFill>
                <a:latin typeface="Century Gothic" pitchFamily="34" charset="0"/>
              </a:rPr>
              <a:t>approach supported by Pedagogical methods in schools targeted at specific Learning Outcomes.</a:t>
            </a:r>
          </a:p>
          <a:p>
            <a:pPr marL="0" algn="just"/>
            <a:r>
              <a:rPr lang="en-US" sz="1600" b="1" dirty="0" smtClean="0">
                <a:solidFill>
                  <a:schemeClr val="tx1"/>
                </a:solidFill>
                <a:latin typeface="Century Gothic" pitchFamily="34" charset="0"/>
              </a:rPr>
              <a:t>K-CFMS keeps track of the duration of engagement of a student in any particular Learning Tool during a Quarter in order to gauge the effectiveness of each Learning Tool in achieving targeted Learning Outcomes.</a:t>
            </a:r>
          </a:p>
          <a:p>
            <a:pPr marL="0" lvl="0" indent="0" algn="ctr" rtl="0">
              <a:spcBef>
                <a:spcPts val="0"/>
              </a:spcBef>
              <a:spcAft>
                <a:spcPts val="1200"/>
              </a:spcAft>
              <a:buNone/>
            </a:pPr>
            <a:endParaRPr>
              <a:solidFill>
                <a:schemeClr val="tx1"/>
              </a:solidFill>
            </a:endParaRPr>
          </a:p>
        </p:txBody>
      </p:sp>
      <p:sp>
        <p:nvSpPr>
          <p:cNvPr id="243" name="Google Shape;243;p35"/>
          <p:cNvSpPr txBox="1">
            <a:spLocks noGrp="1"/>
          </p:cNvSpPr>
          <p:nvPr>
            <p:ph type="title"/>
          </p:nvPr>
        </p:nvSpPr>
        <p:spPr>
          <a:xfrm>
            <a:off x="929612" y="349399"/>
            <a:ext cx="5008732" cy="636000"/>
          </a:xfrm>
          <a:prstGeom prst="rect">
            <a:avLst/>
          </a:prstGeom>
        </p:spPr>
        <p:txBody>
          <a:bodyPr spcFirstLastPara="1" wrap="square" lIns="91425" tIns="91425" rIns="91425" bIns="91425" anchor="ctr" anchorCtr="0">
            <a:noAutofit/>
          </a:bodyPr>
          <a:lstStyle/>
          <a:p>
            <a:pPr lvl="0"/>
            <a:r>
              <a:rPr lang="en-US" b="1" dirty="0" smtClean="0">
                <a:latin typeface="Century Gothic" pitchFamily="34" charset="0"/>
              </a:rPr>
              <a:t>Learning Tools Administration</a:t>
            </a:r>
            <a:endParaRPr>
              <a:latin typeface="Century Gothic" pitchFamily="34" charset="0"/>
            </a:endParaRPr>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37</a:t>
            </a:fld>
            <a:endParaRPr lang="en-GB"/>
          </a:p>
        </p:txBody>
      </p:sp>
      <p:pic>
        <p:nvPicPr>
          <p:cNvPr id="10" name="Picture 9"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cxnSp>
        <p:nvCxnSpPr>
          <p:cNvPr id="8" name="Straight Connector 7"/>
          <p:cNvCxnSpPr/>
          <p:nvPr/>
        </p:nvCxnSpPr>
        <p:spPr>
          <a:xfrm>
            <a:off x="985652" y="855023"/>
            <a:ext cx="8158348" cy="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2" name="Straight Connector 11"/>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38</a:t>
            </a:fld>
            <a:endParaRPr lang="en-GB"/>
          </a:p>
        </p:txBody>
      </p:sp>
      <p:sp>
        <p:nvSpPr>
          <p:cNvPr id="11" name="Title 4"/>
          <p:cNvSpPr>
            <a:spLocks noGrp="1"/>
          </p:cNvSpPr>
          <p:nvPr>
            <p:ph type="title"/>
          </p:nvPr>
        </p:nvSpPr>
        <p:spPr>
          <a:xfrm>
            <a:off x="795647" y="225630"/>
            <a:ext cx="6424551" cy="415638"/>
          </a:xfrm>
        </p:spPr>
        <p:txBody>
          <a:bodyPr/>
          <a:lstStyle/>
          <a:p>
            <a:r>
              <a:rPr lang="en-US" sz="1800" b="1" dirty="0" smtClean="0">
                <a:latin typeface="Century Gothic" pitchFamily="34" charset="0"/>
              </a:rPr>
              <a:t>KEDT Journey So Far (From 17/11/2022 to 10/10/2023)</a:t>
            </a:r>
            <a:endParaRPr lang="en-US" sz="1800" dirty="0">
              <a:latin typeface="Century Gothic" pitchFamily="34" charset="0"/>
            </a:endParaRPr>
          </a:p>
        </p:txBody>
      </p:sp>
      <p:graphicFrame>
        <p:nvGraphicFramePr>
          <p:cNvPr id="6" name="Table 5"/>
          <p:cNvGraphicFramePr>
            <a:graphicFrameLocks noGrp="1"/>
          </p:cNvGraphicFramePr>
          <p:nvPr/>
        </p:nvGraphicFramePr>
        <p:xfrm>
          <a:off x="748145" y="712521"/>
          <a:ext cx="8158351" cy="3954481"/>
        </p:xfrm>
        <a:graphic>
          <a:graphicData uri="http://schemas.openxmlformats.org/drawingml/2006/table">
            <a:tbl>
              <a:tblPr/>
              <a:tblGrid>
                <a:gridCol w="766577"/>
                <a:gridCol w="3989897"/>
                <a:gridCol w="1958003"/>
                <a:gridCol w="714241"/>
                <a:gridCol w="729633"/>
              </a:tblGrid>
              <a:tr h="180104">
                <a:tc gridSpan="5">
                  <a:txBody>
                    <a:bodyPr/>
                    <a:lstStyle/>
                    <a:p>
                      <a:pPr algn="l" fontAlgn="b"/>
                      <a:r>
                        <a:rPr lang="en-US" sz="1000" b="1" i="0" u="none" strike="noStrike" dirty="0">
                          <a:solidFill>
                            <a:srgbClr val="000000"/>
                          </a:solidFill>
                          <a:latin typeface="Calibri"/>
                        </a:rPr>
                        <a:t>No of Projects: </a:t>
                      </a:r>
                      <a:r>
                        <a:rPr lang="en-US" sz="1000" b="1" i="0" u="none" strike="noStrike" dirty="0" smtClean="0">
                          <a:solidFill>
                            <a:srgbClr val="000000"/>
                          </a:solidFill>
                          <a:latin typeface="Calibri"/>
                        </a:rPr>
                        <a:t>56</a:t>
                      </a:r>
                      <a:endParaRPr lang="en-US" sz="1000" b="1" i="0" u="none" strike="noStrike" dirty="0">
                        <a:solidFill>
                          <a:srgbClr val="000000"/>
                        </a:solidFill>
                        <a:latin typeface="Calibri"/>
                      </a:endParaRP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0104">
                <a:tc gridSpan="5">
                  <a:txBody>
                    <a:bodyPr/>
                    <a:lstStyle/>
                    <a:p>
                      <a:pPr algn="l" fontAlgn="b"/>
                      <a:r>
                        <a:rPr lang="en-US" sz="1000" b="1" i="0" u="none" strike="noStrike" dirty="0">
                          <a:solidFill>
                            <a:srgbClr val="000000"/>
                          </a:solidFill>
                          <a:latin typeface="Calibri"/>
                        </a:rPr>
                        <a:t>No of Members</a:t>
                      </a:r>
                      <a:r>
                        <a:rPr lang="en-US" sz="1000" b="1" i="0" u="none" strike="noStrike" dirty="0" smtClean="0">
                          <a:solidFill>
                            <a:srgbClr val="000000"/>
                          </a:solidFill>
                          <a:latin typeface="Calibri"/>
                        </a:rPr>
                        <a:t>: 665</a:t>
                      </a:r>
                      <a:endParaRPr lang="en-US" sz="1000" b="1" i="0" u="none" strike="noStrike" dirty="0">
                        <a:solidFill>
                          <a:srgbClr val="000000"/>
                        </a:solidFill>
                        <a:latin typeface="Calibri"/>
                      </a:endParaRP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0104">
                <a:tc gridSpan="5">
                  <a:txBody>
                    <a:bodyPr/>
                    <a:lstStyle/>
                    <a:p>
                      <a:pPr algn="l" fontAlgn="b"/>
                      <a:r>
                        <a:rPr lang="en-US" sz="1000" b="1" i="0" u="none" strike="noStrike" dirty="0">
                          <a:solidFill>
                            <a:srgbClr val="000000"/>
                          </a:solidFill>
                          <a:latin typeface="Calibri"/>
                        </a:rPr>
                        <a:t>No of </a:t>
                      </a:r>
                      <a:r>
                        <a:rPr lang="en-US" sz="1000" b="1" i="0" u="none" strike="noStrike" dirty="0" smtClean="0">
                          <a:solidFill>
                            <a:srgbClr val="000000"/>
                          </a:solidFill>
                          <a:latin typeface="Calibri"/>
                        </a:rPr>
                        <a:t>Beneficiaries: 502</a:t>
                      </a:r>
                      <a:endParaRPr lang="en-US" sz="1000" b="1" i="0" u="none" strike="noStrike" dirty="0">
                        <a:solidFill>
                          <a:srgbClr val="000000"/>
                        </a:solidFill>
                        <a:latin typeface="Calibri"/>
                      </a:endParaRP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2401">
                <a:tc>
                  <a:txBody>
                    <a:bodyPr/>
                    <a:lstStyle/>
                    <a:p>
                      <a:pPr algn="ctr" fontAlgn="ctr"/>
                      <a:r>
                        <a:rPr lang="en-US" sz="1000" b="1" i="0" u="none" strike="noStrike" dirty="0">
                          <a:solidFill>
                            <a:srgbClr val="000000"/>
                          </a:solidFill>
                          <a:latin typeface="Calibri"/>
                        </a:rPr>
                        <a:t>Project ID</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solidFill>
                            <a:srgbClr val="000000"/>
                          </a:solidFill>
                          <a:latin typeface="Calibri"/>
                        </a:rPr>
                        <a:t>Name of Project</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solidFill>
                            <a:srgbClr val="000000"/>
                          </a:solidFill>
                          <a:latin typeface="Calibri"/>
                        </a:rPr>
                        <a:t>Location</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solidFill>
                            <a:srgbClr val="000000"/>
                          </a:solidFill>
                          <a:latin typeface="Calibri"/>
                        </a:rPr>
                        <a:t>Benificiary Members</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dirty="0">
                          <a:solidFill>
                            <a:srgbClr val="000000"/>
                          </a:solidFill>
                          <a:latin typeface="Calibri"/>
                        </a:rPr>
                        <a:t>Mentors &amp; Educators</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0104">
                <a:tc>
                  <a:txBody>
                    <a:bodyPr/>
                    <a:lstStyle/>
                    <a:p>
                      <a:pPr algn="l" fontAlgn="b"/>
                      <a:r>
                        <a:rPr lang="en-US" sz="1000" b="0" i="0" u="none" strike="noStrike" dirty="0">
                          <a:solidFill>
                            <a:srgbClr val="000000"/>
                          </a:solidFill>
                          <a:latin typeface="Calibri"/>
                        </a:rPr>
                        <a:t>Project 5</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SBG-GURUKUL-UTTHAN (2023-24)</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Khandagiri,Bhubaneswar</a:t>
                      </a:r>
                      <a:endParaRPr lang="en-US" sz="1000" b="0" i="0" u="none" strike="noStrike" dirty="0">
                        <a:solidFill>
                          <a:srgbClr val="000000"/>
                        </a:solidFill>
                        <a:latin typeface="Calibri"/>
                      </a:endParaRP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16</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04">
                <a:tc>
                  <a:txBody>
                    <a:bodyPr/>
                    <a:lstStyle/>
                    <a:p>
                      <a:pPr algn="l" fontAlgn="b"/>
                      <a:r>
                        <a:rPr lang="en-US" sz="1000" b="0" i="0" u="none" strike="noStrike" dirty="0">
                          <a:solidFill>
                            <a:srgbClr val="000000"/>
                          </a:solidFill>
                          <a:latin typeface="Calibri"/>
                        </a:rPr>
                        <a:t>Project 6</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SBG-GURUKUL-ULLAS (2023-24)</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Khandagiri,Bhubaneswar</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13</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6</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04">
                <a:tc>
                  <a:txBody>
                    <a:bodyPr/>
                    <a:lstStyle/>
                    <a:p>
                      <a:pPr algn="l" fontAlgn="b"/>
                      <a:r>
                        <a:rPr lang="en-US" sz="1000" b="0" i="0" u="none" strike="noStrike" dirty="0">
                          <a:solidFill>
                            <a:srgbClr val="000000"/>
                          </a:solidFill>
                          <a:latin typeface="Calibri"/>
                        </a:rPr>
                        <a:t>Project 7</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SBG-GURUKUL-UNMUKT (2023-24)</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Khandagiri,Bhubaneswar</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11</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6</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04">
                <a:tc>
                  <a:txBody>
                    <a:bodyPr/>
                    <a:lstStyle/>
                    <a:p>
                      <a:pPr algn="l" fontAlgn="b"/>
                      <a:r>
                        <a:rPr lang="en-US" sz="1000" b="0" i="0" u="none" strike="noStrike" dirty="0">
                          <a:solidFill>
                            <a:srgbClr val="000000"/>
                          </a:solidFill>
                          <a:latin typeface="Calibri"/>
                        </a:rPr>
                        <a:t>Project 8</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ABASIKA SARASWATI SHISHU MANDIR-ULLAS-2023-24</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Kalinga</a:t>
                      </a:r>
                      <a:r>
                        <a:rPr lang="en-US" sz="1000" b="0" i="0" u="none" strike="noStrike" dirty="0">
                          <a:solidFill>
                            <a:srgbClr val="000000"/>
                          </a:solidFill>
                          <a:latin typeface="Calibri"/>
                        </a:rPr>
                        <a:t> </a:t>
                      </a:r>
                      <a:r>
                        <a:rPr lang="en-US" sz="1000" b="0" i="0" u="none" strike="noStrike" dirty="0" err="1">
                          <a:solidFill>
                            <a:srgbClr val="000000"/>
                          </a:solidFill>
                          <a:latin typeface="Calibri"/>
                        </a:rPr>
                        <a:t>Vihar,Sum</a:t>
                      </a:r>
                      <a:r>
                        <a:rPr lang="en-US" sz="1000" b="0" i="0" u="none" strike="noStrike" dirty="0">
                          <a:solidFill>
                            <a:srgbClr val="000000"/>
                          </a:solidFill>
                          <a:latin typeface="Calibri"/>
                        </a:rPr>
                        <a:t> Hospital BBSR</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25</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6</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04">
                <a:tc>
                  <a:txBody>
                    <a:bodyPr/>
                    <a:lstStyle/>
                    <a:p>
                      <a:pPr algn="l" fontAlgn="b"/>
                      <a:r>
                        <a:rPr lang="en-US" sz="1000" b="0" i="0" u="none" strike="noStrike" dirty="0">
                          <a:solidFill>
                            <a:srgbClr val="000000"/>
                          </a:solidFill>
                          <a:latin typeface="Calibri"/>
                        </a:rPr>
                        <a:t>Project 9</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ABASIKA SARASWATI SHISHU MANDIR-UTTHAN-2023-24</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Kalinga</a:t>
                      </a:r>
                      <a:r>
                        <a:rPr lang="en-US" sz="1000" b="0" i="0" u="none" strike="noStrike" dirty="0">
                          <a:solidFill>
                            <a:srgbClr val="000000"/>
                          </a:solidFill>
                          <a:latin typeface="Calibri"/>
                        </a:rPr>
                        <a:t> </a:t>
                      </a:r>
                      <a:r>
                        <a:rPr lang="en-US" sz="1000" b="0" i="0" u="none" strike="noStrike" dirty="0" err="1">
                          <a:solidFill>
                            <a:srgbClr val="000000"/>
                          </a:solidFill>
                          <a:latin typeface="Calibri"/>
                        </a:rPr>
                        <a:t>Vihar,Sum</a:t>
                      </a:r>
                      <a:r>
                        <a:rPr lang="en-US" sz="1000" b="0" i="0" u="none" strike="noStrike" dirty="0">
                          <a:solidFill>
                            <a:srgbClr val="000000"/>
                          </a:solidFill>
                          <a:latin typeface="Calibri"/>
                        </a:rPr>
                        <a:t> Hospital BBSR</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6</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3</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04">
                <a:tc>
                  <a:txBody>
                    <a:bodyPr/>
                    <a:lstStyle/>
                    <a:p>
                      <a:pPr algn="l" fontAlgn="b"/>
                      <a:r>
                        <a:rPr lang="en-US" sz="1000" b="0" i="0" u="none" strike="noStrike" dirty="0">
                          <a:solidFill>
                            <a:srgbClr val="000000"/>
                          </a:solidFill>
                          <a:latin typeface="Calibri"/>
                        </a:rPr>
                        <a:t>Project 10</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ABASIKA SARASWATI SHISHU MANDIR-UNMUKT-2023-24</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Kalinga Vihar,Sum Hospital BBSR</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25</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6</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04">
                <a:tc>
                  <a:txBody>
                    <a:bodyPr/>
                    <a:lstStyle/>
                    <a:p>
                      <a:pPr algn="l" fontAlgn="b"/>
                      <a:r>
                        <a:rPr lang="en-US" sz="1000" b="0" i="0" u="none" strike="noStrike" dirty="0">
                          <a:solidFill>
                            <a:srgbClr val="000000"/>
                          </a:solidFill>
                          <a:latin typeface="Calibri"/>
                        </a:rPr>
                        <a:t>Project 11</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 - DHENKANAL - UDVEG - 2023-24</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College </a:t>
                      </a:r>
                      <a:r>
                        <a:rPr lang="en-US" sz="1000" b="0" i="0" u="none" strike="noStrike" dirty="0" err="1">
                          <a:solidFill>
                            <a:srgbClr val="000000"/>
                          </a:solidFill>
                          <a:latin typeface="Calibri"/>
                        </a:rPr>
                        <a:t>chowk,Dhenkanal</a:t>
                      </a:r>
                      <a:endParaRPr lang="en-US" sz="1000" b="0" i="0" u="none" strike="noStrike" dirty="0">
                        <a:solidFill>
                          <a:srgbClr val="000000"/>
                        </a:solidFill>
                        <a:latin typeface="Calibri"/>
                      </a:endParaRP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04">
                <a:tc>
                  <a:txBody>
                    <a:bodyPr/>
                    <a:lstStyle/>
                    <a:p>
                      <a:pPr algn="l" fontAlgn="b"/>
                      <a:r>
                        <a:rPr lang="en-US" sz="1000" b="0" i="0" u="none" strike="noStrike" dirty="0">
                          <a:solidFill>
                            <a:srgbClr val="000000"/>
                          </a:solidFill>
                          <a:latin typeface="Calibri"/>
                        </a:rPr>
                        <a:t>Project 12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 - DHENKANAL - UTTHAN - 2023-24</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College chowk,Dhenkanal</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04">
                <a:tc>
                  <a:txBody>
                    <a:bodyPr/>
                    <a:lstStyle/>
                    <a:p>
                      <a:pPr algn="l" fontAlgn="b"/>
                      <a:r>
                        <a:rPr lang="en-US" sz="1000" b="0" i="0" u="none" strike="noStrike" dirty="0">
                          <a:solidFill>
                            <a:srgbClr val="000000"/>
                          </a:solidFill>
                          <a:latin typeface="Calibri"/>
                        </a:rPr>
                        <a:t>Project 13</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ADRUTA CHILDREN HOME - DHENKANAL - ULLAS - 2023-24</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College chowk,Dhenkanal</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25</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5</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04">
                <a:tc>
                  <a:txBody>
                    <a:bodyPr/>
                    <a:lstStyle/>
                    <a:p>
                      <a:pPr algn="l" fontAlgn="b"/>
                      <a:r>
                        <a:rPr lang="en-US" sz="1000" b="0" i="0" u="none" strike="noStrike" dirty="0">
                          <a:solidFill>
                            <a:srgbClr val="000000"/>
                          </a:solidFill>
                          <a:latin typeface="Calibri"/>
                        </a:rPr>
                        <a:t>Project 14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ADRUTA CHILDREN HOME - DHENKANAL - UDAYA - 2023-24</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College chowk,Dhenkanal</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8</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04">
                <a:tc>
                  <a:txBody>
                    <a:bodyPr/>
                    <a:lstStyle/>
                    <a:p>
                      <a:pPr algn="l" fontAlgn="b"/>
                      <a:r>
                        <a:rPr lang="en-US" sz="1000" b="0" i="0" u="none" strike="noStrike" dirty="0">
                          <a:solidFill>
                            <a:srgbClr val="000000"/>
                          </a:solidFill>
                          <a:latin typeface="Calibri"/>
                        </a:rPr>
                        <a:t>Project 15</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ALLEN BHUBANESWAR PATIA CENTRE - UDAYA - 2023-24</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Patia,BBSR</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1</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04">
                <a:tc>
                  <a:txBody>
                    <a:bodyPr/>
                    <a:lstStyle/>
                    <a:p>
                      <a:pPr algn="l" fontAlgn="b"/>
                      <a:r>
                        <a:rPr lang="en-US" sz="1000" b="0" i="0" u="none" strike="noStrike" dirty="0">
                          <a:solidFill>
                            <a:srgbClr val="000000"/>
                          </a:solidFill>
                          <a:latin typeface="Calibri"/>
                        </a:rPr>
                        <a:t>Project 16</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ADRUTA CHILDREN HOME (BOYS) - BHUBANESWAR - UDVEG - 2023-24</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Kantabada,BBSR</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6</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04">
                <a:tc>
                  <a:txBody>
                    <a:bodyPr/>
                    <a:lstStyle/>
                    <a:p>
                      <a:pPr algn="l" fontAlgn="b"/>
                      <a:r>
                        <a:rPr lang="en-US" sz="1000" b="0" i="0" u="none" strike="noStrike" dirty="0">
                          <a:solidFill>
                            <a:srgbClr val="000000"/>
                          </a:solidFill>
                          <a:latin typeface="Calibri"/>
                        </a:rPr>
                        <a:t>Project 17</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ADRUTA CHILDREN HOME (BOYS) - BHUBANESWAR - UTTHAN - 2023-24</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Kantabada,BBSR</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6</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04">
                <a:tc>
                  <a:txBody>
                    <a:bodyPr/>
                    <a:lstStyle/>
                    <a:p>
                      <a:pPr algn="l" fontAlgn="b"/>
                      <a:r>
                        <a:rPr lang="en-US" sz="1000" b="0" i="0" u="none" strike="noStrike" dirty="0">
                          <a:solidFill>
                            <a:srgbClr val="000000"/>
                          </a:solidFill>
                          <a:latin typeface="Calibri"/>
                        </a:rPr>
                        <a:t>Project 18</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ADRUTA CHILDREN HOME (BOYS) - BHUBANESWAR - ULLAS - 2023-24</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Kantabada,BBSR</a:t>
                      </a:r>
                      <a:endParaRPr lang="en-US" sz="1000" b="0" i="0" u="none" strike="noStrike" dirty="0">
                        <a:solidFill>
                          <a:srgbClr val="000000"/>
                        </a:solidFill>
                        <a:latin typeface="Calibri"/>
                      </a:endParaRP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13</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5</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04">
                <a:tc>
                  <a:txBody>
                    <a:bodyPr/>
                    <a:lstStyle/>
                    <a:p>
                      <a:pPr algn="l" fontAlgn="b"/>
                      <a:r>
                        <a:rPr lang="en-US" sz="1000" b="0" i="0" u="none" strike="noStrike" dirty="0">
                          <a:solidFill>
                            <a:srgbClr val="000000"/>
                          </a:solidFill>
                          <a:latin typeface="Calibri"/>
                        </a:rPr>
                        <a:t>Project 19</a:t>
                      </a:r>
                    </a:p>
                  </a:txBody>
                  <a:tcPr marL="6906" marR="6906" marT="690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ADRUTA CHILDREN HOME (BOYS) - BHUBANESWAR - UTKARSH - 2023-24</a:t>
                      </a:r>
                    </a:p>
                  </a:txBody>
                  <a:tcPr marR="6906" marT="690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Kantabada,BBSR</a:t>
                      </a:r>
                      <a:endParaRPr lang="en-US" sz="1000" b="0" i="0" u="none" strike="noStrike" dirty="0">
                        <a:solidFill>
                          <a:srgbClr val="000000"/>
                        </a:solidFill>
                        <a:latin typeface="Calibri"/>
                      </a:endParaRPr>
                    </a:p>
                  </a:txBody>
                  <a:tcPr marR="6906" marT="690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3</a:t>
                      </a:r>
                    </a:p>
                  </a:txBody>
                  <a:tcPr marL="6906" marR="6906" marT="690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04">
                <a:tc>
                  <a:txBody>
                    <a:bodyPr/>
                    <a:lstStyle/>
                    <a:p>
                      <a:pPr algn="l" fontAlgn="b"/>
                      <a:r>
                        <a:rPr lang="en-US" sz="1000" b="0" i="0" u="none" strike="noStrike" dirty="0">
                          <a:solidFill>
                            <a:srgbClr val="000000"/>
                          </a:solidFill>
                          <a:latin typeface="Calibri"/>
                        </a:rPr>
                        <a:t>Project 20</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ADRUTA CHILDREN HOME (BOYS) - BHUBANESWAR - UDAYA- 2023-24</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Kantabada,BBSR</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04">
                <a:tc>
                  <a:txBody>
                    <a:bodyPr/>
                    <a:lstStyle/>
                    <a:p>
                      <a:pPr algn="l" fontAlgn="b"/>
                      <a:r>
                        <a:rPr lang="en-US" sz="1000" b="0" i="0" u="none" strike="noStrike" dirty="0">
                          <a:solidFill>
                            <a:srgbClr val="000000"/>
                          </a:solidFill>
                          <a:latin typeface="Calibri"/>
                        </a:rPr>
                        <a:t>Project 21</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 (BOYS) - BHUBANESWAR - UNMUKT-2023-24</a:t>
                      </a: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Kantabada,BBSR</a:t>
                      </a:r>
                      <a:endParaRPr lang="en-US" sz="1000" b="0" i="0" u="none" strike="noStrike" dirty="0">
                        <a:solidFill>
                          <a:srgbClr val="000000"/>
                        </a:solidFill>
                        <a:latin typeface="Calibri"/>
                      </a:endParaRPr>
                    </a:p>
                  </a:txBody>
                  <a:tcPr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3</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7" name="Picture 6" descr="C:\Users\DEBASISH\Desktop\base_logo_transparent_background\base_logo_transparent_background.png"/>
          <p:cNvPicPr>
            <a:picLocks noChangeAspect="1" noChangeArrowheads="1"/>
          </p:cNvPicPr>
          <p:nvPr/>
        </p:nvPicPr>
        <p:blipFill>
          <a:blip r:embed="rId2" cstate="print"/>
          <a:srcRect/>
          <a:stretch>
            <a:fillRect/>
          </a:stretch>
        </p:blipFill>
        <p:spPr bwMode="auto">
          <a:xfrm>
            <a:off x="8054302" y="109232"/>
            <a:ext cx="1016000" cy="609600"/>
          </a:xfrm>
          <a:prstGeom prst="rect">
            <a:avLst/>
          </a:prstGeom>
          <a:noFill/>
        </p:spPr>
      </p:pic>
      <p:sp>
        <p:nvSpPr>
          <p:cNvPr id="10" name="Rectangle 9"/>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2" name="Straight Connector 11"/>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39</a:t>
            </a:fld>
            <a:endParaRPr lang="en-GB"/>
          </a:p>
        </p:txBody>
      </p:sp>
      <p:sp>
        <p:nvSpPr>
          <p:cNvPr id="11" name="Title 4"/>
          <p:cNvSpPr>
            <a:spLocks noGrp="1"/>
          </p:cNvSpPr>
          <p:nvPr>
            <p:ph type="title"/>
          </p:nvPr>
        </p:nvSpPr>
        <p:spPr>
          <a:xfrm>
            <a:off x="926276" y="213754"/>
            <a:ext cx="6400800" cy="461635"/>
          </a:xfrm>
        </p:spPr>
        <p:txBody>
          <a:bodyPr/>
          <a:lstStyle/>
          <a:p>
            <a:r>
              <a:rPr lang="en-US" sz="1800" b="1" dirty="0" smtClean="0">
                <a:latin typeface="Century Gothic" pitchFamily="34" charset="0"/>
              </a:rPr>
              <a:t>KEDT Journey So Far (From 17/11/2022 to 10/10/2023)</a:t>
            </a:r>
            <a:endParaRPr lang="en-US" dirty="0">
              <a:latin typeface="Century Gothic" pitchFamily="34" charset="0"/>
            </a:endParaRPr>
          </a:p>
        </p:txBody>
      </p:sp>
      <p:graphicFrame>
        <p:nvGraphicFramePr>
          <p:cNvPr id="5" name="Table 4"/>
          <p:cNvGraphicFramePr>
            <a:graphicFrameLocks noGrp="1"/>
          </p:cNvGraphicFramePr>
          <p:nvPr/>
        </p:nvGraphicFramePr>
        <p:xfrm>
          <a:off x="795646" y="748132"/>
          <a:ext cx="7932718" cy="3847618"/>
        </p:xfrm>
        <a:graphic>
          <a:graphicData uri="http://schemas.openxmlformats.org/drawingml/2006/table">
            <a:tbl>
              <a:tblPr/>
              <a:tblGrid>
                <a:gridCol w="866899"/>
                <a:gridCol w="3966359"/>
                <a:gridCol w="1489593"/>
                <a:gridCol w="891177"/>
                <a:gridCol w="718690"/>
              </a:tblGrid>
              <a:tr h="447397">
                <a:tc>
                  <a:txBody>
                    <a:bodyPr/>
                    <a:lstStyle/>
                    <a:p>
                      <a:pPr algn="ctr" fontAlgn="ctr"/>
                      <a:r>
                        <a:rPr lang="en-US" sz="1000" b="1" i="0" u="none" strike="noStrike" dirty="0">
                          <a:solidFill>
                            <a:srgbClr val="000000"/>
                          </a:solidFill>
                          <a:latin typeface="Calibri"/>
                        </a:rPr>
                        <a:t>Project ID</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dirty="0">
                          <a:solidFill>
                            <a:srgbClr val="000000"/>
                          </a:solidFill>
                          <a:latin typeface="Calibri"/>
                        </a:rPr>
                        <a:t>Name of Project</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solidFill>
                            <a:srgbClr val="000000"/>
                          </a:solidFill>
                          <a:latin typeface="Calibri"/>
                        </a:rPr>
                        <a:t>Location</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solidFill>
                            <a:srgbClr val="000000"/>
                          </a:solidFill>
                          <a:latin typeface="Calibri"/>
                        </a:rPr>
                        <a:t>Benificiary Members</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solidFill>
                            <a:srgbClr val="000000"/>
                          </a:solidFill>
                          <a:latin typeface="Calibri"/>
                        </a:rPr>
                        <a:t>Mentors &amp; Educators</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78959">
                <a:tc>
                  <a:txBody>
                    <a:bodyPr/>
                    <a:lstStyle/>
                    <a:p>
                      <a:pPr algn="l" fontAlgn="b"/>
                      <a:r>
                        <a:rPr lang="en-US" sz="1000" b="0" i="0" u="none" strike="noStrike" dirty="0">
                          <a:solidFill>
                            <a:srgbClr val="000000"/>
                          </a:solidFill>
                          <a:latin typeface="Calibri"/>
                        </a:rPr>
                        <a:t>Project 22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HOME(GIRLS)-BHUBANESWAR-UTTHAN-2023-24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Mendhasala,BBSR</a:t>
                      </a:r>
                      <a:endParaRPr lang="en-US" sz="1000" b="0" i="0" u="none" strike="noStrike" dirty="0">
                        <a:solidFill>
                          <a:srgbClr val="000000"/>
                        </a:solidFill>
                        <a:latin typeface="Calibri"/>
                      </a:endParaRP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959">
                <a:tc>
                  <a:txBody>
                    <a:bodyPr/>
                    <a:lstStyle/>
                    <a:p>
                      <a:pPr algn="l" fontAlgn="b"/>
                      <a:r>
                        <a:rPr lang="en-US" sz="1000" b="0" i="0" u="none" strike="noStrike">
                          <a:solidFill>
                            <a:srgbClr val="000000"/>
                          </a:solidFill>
                          <a:latin typeface="Calibri"/>
                        </a:rPr>
                        <a:t>Project 23</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HOME(GIRLS)-BHUBANESWAR-ULLAS-2023-24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Mendhasala,BBSR</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11</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3</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959">
                <a:tc>
                  <a:txBody>
                    <a:bodyPr/>
                    <a:lstStyle/>
                    <a:p>
                      <a:pPr algn="l" fontAlgn="b"/>
                      <a:r>
                        <a:rPr lang="en-US" sz="1000" b="0" i="0" u="none" strike="noStrike">
                          <a:solidFill>
                            <a:srgbClr val="000000"/>
                          </a:solidFill>
                          <a:latin typeface="Calibri"/>
                        </a:rPr>
                        <a:t>Project 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HOME(GIRLS)-BHUBANESWAR-UDAYA-2023-24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Mendhasala,BBSR</a:t>
                      </a:r>
                      <a:endParaRPr lang="en-US" sz="1000" b="0" i="0" u="none" strike="noStrike" dirty="0">
                        <a:solidFill>
                          <a:srgbClr val="000000"/>
                        </a:solidFill>
                        <a:latin typeface="Calibri"/>
                      </a:endParaRP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38</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5</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959">
                <a:tc>
                  <a:txBody>
                    <a:bodyPr/>
                    <a:lstStyle/>
                    <a:p>
                      <a:pPr algn="l" fontAlgn="b"/>
                      <a:r>
                        <a:rPr lang="en-US" sz="1000" b="0" i="0" u="none" strike="noStrike">
                          <a:solidFill>
                            <a:srgbClr val="000000"/>
                          </a:solidFill>
                          <a:latin typeface="Calibri"/>
                        </a:rPr>
                        <a:t>Project 25</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ADRUTA CHILDREN HOME(GIRLS)-BHUBANESWAR-UTKARSH-2023-24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Mendhasala,BBSR</a:t>
                      </a:r>
                      <a:endParaRPr lang="en-US" sz="1000" b="0" i="0" u="none" strike="noStrike" dirty="0">
                        <a:solidFill>
                          <a:srgbClr val="000000"/>
                        </a:solidFill>
                        <a:latin typeface="Calibri"/>
                      </a:endParaRP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11</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3</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959">
                <a:tc>
                  <a:txBody>
                    <a:bodyPr/>
                    <a:lstStyle/>
                    <a:p>
                      <a:pPr algn="l" fontAlgn="b"/>
                      <a:r>
                        <a:rPr lang="en-US" sz="1000" b="0" i="0" u="none" strike="noStrike">
                          <a:solidFill>
                            <a:srgbClr val="000000"/>
                          </a:solidFill>
                          <a:latin typeface="Calibri"/>
                        </a:rPr>
                        <a:t>Project 26</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ADRUTA CHILDREN HOME(GIRLS)-BHUBANESWAR-UNMUKT-2023-24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Mendhasala,BBSR</a:t>
                      </a:r>
                      <a:endParaRPr lang="en-US" sz="1000" b="0" i="0" u="none" strike="noStrike" dirty="0">
                        <a:solidFill>
                          <a:srgbClr val="000000"/>
                        </a:solidFill>
                        <a:latin typeface="Calibri"/>
                      </a:endParaRP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23</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5</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959">
                <a:tc>
                  <a:txBody>
                    <a:bodyPr/>
                    <a:lstStyle/>
                    <a:p>
                      <a:pPr algn="l" fontAlgn="b"/>
                      <a:r>
                        <a:rPr lang="en-US" sz="1000" b="0" i="0" u="none" strike="noStrike" dirty="0">
                          <a:solidFill>
                            <a:srgbClr val="000000"/>
                          </a:solidFill>
                          <a:latin typeface="Calibri"/>
                        </a:rPr>
                        <a:t>Project 27</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ADRUTA CHILDREN HOME-MAYURBHANJ-UDVEG-2023-24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Debendrapur,Mayurbhanj</a:t>
                      </a:r>
                      <a:endParaRPr lang="en-US" sz="1000" b="0" i="0" u="none" strike="noStrike" dirty="0">
                        <a:solidFill>
                          <a:srgbClr val="000000"/>
                        </a:solidFill>
                        <a:latin typeface="Calibri"/>
                      </a:endParaRP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5</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959">
                <a:tc>
                  <a:txBody>
                    <a:bodyPr/>
                    <a:lstStyle/>
                    <a:p>
                      <a:pPr algn="l" fontAlgn="b"/>
                      <a:r>
                        <a:rPr lang="en-US" sz="1000" b="0" i="0" u="none" strike="noStrike">
                          <a:solidFill>
                            <a:srgbClr val="000000"/>
                          </a:solidFill>
                          <a:latin typeface="Calibri"/>
                        </a:rPr>
                        <a:t>Project 28</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ADRUTA CHILDREN HOME-MAYURBHANJ-UTTHAN-2023-24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Debendrapur,Mayurbhanj</a:t>
                      </a:r>
                      <a:endParaRPr lang="en-US" sz="1000" b="0" i="0" u="none" strike="noStrike" dirty="0">
                        <a:solidFill>
                          <a:srgbClr val="000000"/>
                        </a:solidFill>
                        <a:latin typeface="Calibri"/>
                      </a:endParaRP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3</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959">
                <a:tc>
                  <a:txBody>
                    <a:bodyPr/>
                    <a:lstStyle/>
                    <a:p>
                      <a:pPr algn="l" fontAlgn="b"/>
                      <a:r>
                        <a:rPr lang="en-US" sz="1000" b="0" i="0" u="none" strike="noStrike">
                          <a:solidFill>
                            <a:srgbClr val="000000"/>
                          </a:solidFill>
                          <a:latin typeface="Calibri"/>
                        </a:rPr>
                        <a:t>Project 29</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ADRUTA CHILDREN HOME-MAYURBHANJ-ULLAS-2023-24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Debendrapur,Mayurbhanj</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7</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3</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959">
                <a:tc>
                  <a:txBody>
                    <a:bodyPr/>
                    <a:lstStyle/>
                    <a:p>
                      <a:pPr algn="l" fontAlgn="b"/>
                      <a:r>
                        <a:rPr lang="en-US" sz="1000" b="0" i="0" u="none" strike="noStrike">
                          <a:solidFill>
                            <a:srgbClr val="000000"/>
                          </a:solidFill>
                          <a:latin typeface="Calibri"/>
                        </a:rPr>
                        <a:t>Project 30</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ADRUTA CHILDREN HOME-MAYURBHANJ-UDAYA-2023-24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Debendrapur,Mayurbhanj</a:t>
                      </a:r>
                      <a:endParaRPr lang="en-US" sz="1000" b="0" i="0" u="none" strike="noStrike" dirty="0">
                        <a:solidFill>
                          <a:srgbClr val="000000"/>
                        </a:solidFill>
                        <a:latin typeface="Calibri"/>
                      </a:endParaRP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959">
                <a:tc>
                  <a:txBody>
                    <a:bodyPr/>
                    <a:lstStyle/>
                    <a:p>
                      <a:pPr algn="l" fontAlgn="b"/>
                      <a:r>
                        <a:rPr lang="en-US" sz="1000" b="0" i="0" u="none" strike="noStrike">
                          <a:solidFill>
                            <a:srgbClr val="000000"/>
                          </a:solidFill>
                          <a:latin typeface="Calibri"/>
                        </a:rPr>
                        <a:t>Project 31</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ADRUTA CHILDREN HOME-MAYURBHANJ-UTKARSH-2023-24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Debendrapur,Mayurbhanj</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959">
                <a:tc>
                  <a:txBody>
                    <a:bodyPr/>
                    <a:lstStyle/>
                    <a:p>
                      <a:pPr algn="l" fontAlgn="b"/>
                      <a:r>
                        <a:rPr lang="en-US" sz="1000" b="0" i="0" u="none" strike="noStrike" dirty="0">
                          <a:solidFill>
                            <a:srgbClr val="000000"/>
                          </a:solidFill>
                          <a:latin typeface="Calibri"/>
                        </a:rPr>
                        <a:t>Project 32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 - PURI - UTKARSH 2023-24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Baligauli</a:t>
                      </a:r>
                      <a:r>
                        <a:rPr lang="en-US" sz="1000" b="0" i="0" u="none" strike="noStrike" dirty="0">
                          <a:solidFill>
                            <a:srgbClr val="000000"/>
                          </a:solidFill>
                          <a:latin typeface="Calibri"/>
                        </a:rPr>
                        <a:t> </a:t>
                      </a:r>
                      <a:r>
                        <a:rPr lang="en-US" sz="1000" b="0" i="0" u="none" strike="noStrike" dirty="0" err="1">
                          <a:solidFill>
                            <a:srgbClr val="000000"/>
                          </a:solidFill>
                          <a:latin typeface="Calibri"/>
                        </a:rPr>
                        <a:t>Puri</a:t>
                      </a:r>
                      <a:endParaRPr lang="en-US" sz="1000" b="0" i="0" u="none" strike="noStrike" dirty="0">
                        <a:solidFill>
                          <a:srgbClr val="000000"/>
                        </a:solidFill>
                        <a:latin typeface="Calibri"/>
                      </a:endParaRP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959">
                <a:tc>
                  <a:txBody>
                    <a:bodyPr/>
                    <a:lstStyle/>
                    <a:p>
                      <a:pPr algn="l" fontAlgn="b"/>
                      <a:r>
                        <a:rPr lang="en-US" sz="1000" b="0" i="0" u="none" strike="noStrike">
                          <a:solidFill>
                            <a:srgbClr val="000000"/>
                          </a:solidFill>
                          <a:latin typeface="Calibri"/>
                        </a:rPr>
                        <a:t>Project 33</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 - PURI - UDAYA 2023-24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Baligauli Puri</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8</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3</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959">
                <a:tc>
                  <a:txBody>
                    <a:bodyPr/>
                    <a:lstStyle/>
                    <a:p>
                      <a:pPr algn="l" fontAlgn="b"/>
                      <a:r>
                        <a:rPr lang="en-US" sz="1000" b="0" i="0" u="none" strike="noStrike">
                          <a:solidFill>
                            <a:srgbClr val="000000"/>
                          </a:solidFill>
                          <a:latin typeface="Calibri"/>
                        </a:rPr>
                        <a:t>Project 34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ADRUTA CHILDREN HOME - PURI - UTTHAN 2023-24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Baligauli Puri</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3</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959">
                <a:tc>
                  <a:txBody>
                    <a:bodyPr/>
                    <a:lstStyle/>
                    <a:p>
                      <a:pPr algn="l" fontAlgn="b"/>
                      <a:r>
                        <a:rPr lang="en-US" sz="1000" b="0" i="0" u="none" strike="noStrike">
                          <a:solidFill>
                            <a:srgbClr val="000000"/>
                          </a:solidFill>
                          <a:latin typeface="Calibri"/>
                        </a:rPr>
                        <a:t>Project 35</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ADRUTA CHILDREN HOME - PURI - ULLAS 2023-24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Baligauli Puri</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11</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3</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959">
                <a:tc>
                  <a:txBody>
                    <a:bodyPr/>
                    <a:lstStyle/>
                    <a:p>
                      <a:pPr algn="l" fontAlgn="b"/>
                      <a:r>
                        <a:rPr lang="en-US" sz="1000" b="0" i="0" u="none" strike="noStrike" dirty="0">
                          <a:solidFill>
                            <a:srgbClr val="000000"/>
                          </a:solidFill>
                          <a:latin typeface="Calibri"/>
                        </a:rPr>
                        <a:t>Project 36</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HOME(BOYS)-SUNDERGARH-UTKARSH-2023-24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Subalaya,Sundergarh</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5</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959">
                <a:tc>
                  <a:txBody>
                    <a:bodyPr/>
                    <a:lstStyle/>
                    <a:p>
                      <a:pPr algn="l" fontAlgn="b"/>
                      <a:r>
                        <a:rPr lang="en-US" sz="1000" b="0" i="0" u="none" strike="noStrike">
                          <a:solidFill>
                            <a:srgbClr val="000000"/>
                          </a:solidFill>
                          <a:latin typeface="Calibri"/>
                        </a:rPr>
                        <a:t>Project 37</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HOME(BOYS)-SUNDERGARH-UDVEG-2023-24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Subalaya,Sundergarh</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959">
                <a:tc>
                  <a:txBody>
                    <a:bodyPr/>
                    <a:lstStyle/>
                    <a:p>
                      <a:pPr algn="l" fontAlgn="b"/>
                      <a:r>
                        <a:rPr lang="en-US" sz="1000" b="0" i="0" u="none" strike="noStrike">
                          <a:solidFill>
                            <a:srgbClr val="000000"/>
                          </a:solidFill>
                          <a:latin typeface="Calibri"/>
                        </a:rPr>
                        <a:t>Project 38</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HOME(BOYS)-SUNDERGARH-UDAYA-2023-24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Subalaya,Sundergarh</a:t>
                      </a:r>
                      <a:endParaRPr lang="en-US" sz="1000" b="0" i="0" u="none" strike="noStrike" dirty="0">
                        <a:solidFill>
                          <a:srgbClr val="000000"/>
                        </a:solidFill>
                        <a:latin typeface="Calibri"/>
                      </a:endParaRP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6</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959">
                <a:tc>
                  <a:txBody>
                    <a:bodyPr/>
                    <a:lstStyle/>
                    <a:p>
                      <a:pPr algn="l" fontAlgn="b"/>
                      <a:r>
                        <a:rPr lang="en-US" sz="1000" b="0" i="0" u="none" strike="noStrike">
                          <a:solidFill>
                            <a:srgbClr val="000000"/>
                          </a:solidFill>
                          <a:latin typeface="Calibri"/>
                        </a:rPr>
                        <a:t>Project 39</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ADRUTA CHILDREN HOME(BOYS)-SUNDERGARH-ULLAS-2023-24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Subalaya,Sundergarh</a:t>
                      </a:r>
                      <a:endParaRPr lang="en-US" sz="1000" b="0" i="0" u="none" strike="noStrike" dirty="0">
                        <a:solidFill>
                          <a:srgbClr val="000000"/>
                        </a:solidFill>
                        <a:latin typeface="Calibri"/>
                      </a:endParaRP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5</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959">
                <a:tc>
                  <a:txBody>
                    <a:bodyPr/>
                    <a:lstStyle/>
                    <a:p>
                      <a:pPr algn="l" fontAlgn="b"/>
                      <a:r>
                        <a:rPr lang="en-US" sz="1000" b="0" i="0" u="none" strike="noStrike">
                          <a:solidFill>
                            <a:srgbClr val="000000"/>
                          </a:solidFill>
                          <a:latin typeface="Calibri"/>
                        </a:rPr>
                        <a:t>Project 40</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HOME(BOYS)-SUNDERGARH-UTTHAN-2023-24</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Subalaya,Sundergarh</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6</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7" name="Picture 6" descr="C:\Users\DEBASISH\Desktop\base_logo_transparent_background\base_logo_transparent_background.png"/>
          <p:cNvPicPr>
            <a:picLocks noChangeAspect="1" noChangeArrowheads="1"/>
          </p:cNvPicPr>
          <p:nvPr/>
        </p:nvPicPr>
        <p:blipFill>
          <a:blip r:embed="rId2" cstate="print"/>
          <a:srcRect/>
          <a:stretch>
            <a:fillRect/>
          </a:stretch>
        </p:blipFill>
        <p:spPr bwMode="auto">
          <a:xfrm>
            <a:off x="8054302" y="109232"/>
            <a:ext cx="1016000" cy="609600"/>
          </a:xfrm>
          <a:prstGeom prst="rect">
            <a:avLst/>
          </a:prstGeom>
          <a:noFill/>
        </p:spPr>
      </p:pic>
      <p:sp>
        <p:nvSpPr>
          <p:cNvPr id="10" name="Rectangle 9"/>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2" name="Straight Connector 11"/>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3" name="Picture 2"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22772" y="119742"/>
            <a:ext cx="1016000" cy="609600"/>
          </a:xfrm>
          <a:prstGeom prst="rect">
            <a:avLst/>
          </a:prstGeom>
          <a:noFill/>
        </p:spPr>
      </p:pic>
      <p:sp>
        <p:nvSpPr>
          <p:cNvPr id="9" name="Rectangle 8"/>
          <p:cNvSpPr/>
          <p:nvPr/>
        </p:nvSpPr>
        <p:spPr>
          <a:xfrm>
            <a:off x="570015" y="1377538"/>
            <a:ext cx="6002977" cy="2492990"/>
          </a:xfrm>
          <a:prstGeom prst="rect">
            <a:avLst/>
          </a:prstGeom>
          <a:solidFill>
            <a:schemeClr val="bg1"/>
          </a:solidFill>
          <a:ln>
            <a:solidFill>
              <a:schemeClr val="bg1"/>
            </a:solidFill>
          </a:ln>
        </p:spPr>
        <p:txBody>
          <a:bodyPr wrap="square">
            <a:spAutoFit/>
          </a:bodyPr>
          <a:lstStyle/>
          <a:p>
            <a:pPr algn="just" fontAlgn="base"/>
            <a:r>
              <a:rPr lang="en-US" sz="1800" b="1" dirty="0" smtClean="0">
                <a:latin typeface="Century Gothic" pitchFamily="34" charset="0"/>
              </a:rPr>
              <a:t>Worthless degrees are creating an unemployable generation in India - </a:t>
            </a:r>
            <a:r>
              <a:rPr lang="en-US" i="1" dirty="0" smtClean="0">
                <a:latin typeface="Century Gothic" pitchFamily="34" charset="0"/>
              </a:rPr>
              <a:t>Business Standard / </a:t>
            </a:r>
            <a:r>
              <a:rPr lang="en-US" i="1" dirty="0" smtClean="0">
                <a:solidFill>
                  <a:schemeClr val="tx1"/>
                </a:solidFill>
                <a:latin typeface="Century Gothic" pitchFamily="34" charset="0"/>
              </a:rPr>
              <a:t>India News UPDATED: April 18, 2023 7:00 IST</a:t>
            </a:r>
          </a:p>
          <a:p>
            <a:pPr algn="just" fontAlgn="base">
              <a:buFont typeface="Wingdings" pitchFamily="2" charset="2"/>
              <a:buChar char="§"/>
            </a:pPr>
            <a:endParaRPr lang="en-US" i="1" dirty="0" smtClean="0">
              <a:solidFill>
                <a:schemeClr val="tx1"/>
              </a:solidFill>
              <a:latin typeface="Century Gothic" pitchFamily="34" charset="0"/>
            </a:endParaRPr>
          </a:p>
          <a:p>
            <a:pPr algn="just" fontAlgn="base"/>
            <a:endParaRPr lang="en-US" i="1" dirty="0" smtClean="0">
              <a:solidFill>
                <a:schemeClr val="tx1"/>
              </a:solidFill>
              <a:latin typeface="Century Gothic" pitchFamily="34" charset="0"/>
            </a:endParaRPr>
          </a:p>
          <a:p>
            <a:pPr algn="just" fontAlgn="base">
              <a:buFont typeface="Wingdings" pitchFamily="2" charset="2"/>
              <a:buChar char="§"/>
            </a:pPr>
            <a:endParaRPr lang="en-US" i="1" dirty="0" smtClean="0">
              <a:solidFill>
                <a:schemeClr val="tx1"/>
              </a:solidFill>
              <a:latin typeface="Century Gothic" pitchFamily="34" charset="0"/>
            </a:endParaRPr>
          </a:p>
          <a:p>
            <a:pPr algn="just" fontAlgn="base"/>
            <a:r>
              <a:rPr lang="en-US" sz="1800" b="1" dirty="0" smtClean="0">
                <a:latin typeface="Century Gothic" pitchFamily="34" charset="0"/>
              </a:rPr>
              <a:t>Survey reveals 33% educated youth are unemployed due to lack of future skills -</a:t>
            </a:r>
            <a:r>
              <a:rPr lang="en-US" sz="1800" i="1" dirty="0" smtClean="0">
                <a:latin typeface="Century Gothic" pitchFamily="34" charset="0"/>
              </a:rPr>
              <a:t> </a:t>
            </a:r>
            <a:r>
              <a:rPr lang="en-US" i="1" dirty="0" smtClean="0">
                <a:latin typeface="Century Gothic" pitchFamily="34" charset="0"/>
              </a:rPr>
              <a:t>India Today Web Desk / New Delhi, UPDATED: Sept 18, 2021 17:18 IST</a:t>
            </a:r>
            <a:endParaRPr lang="en-US" dirty="0" smtClean="0">
              <a:latin typeface="Century Gothic" pitchFamily="34" charset="0"/>
            </a:endParaRPr>
          </a:p>
          <a:p>
            <a:pPr algn="just" fontAlgn="base">
              <a:buFont typeface="Wingdings" pitchFamily="2" charset="2"/>
              <a:buChar char="§"/>
            </a:pPr>
            <a:endParaRPr lang="en-US" dirty="0" smtClean="0">
              <a:solidFill>
                <a:schemeClr val="tx1"/>
              </a:solidFill>
              <a:latin typeface="Century Gothic" pitchFamily="34" charset="0"/>
            </a:endParaRPr>
          </a:p>
        </p:txBody>
      </p:sp>
      <p:sp>
        <p:nvSpPr>
          <p:cNvPr id="11" name="Rectangle 10"/>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2" name="Straight Connector 11"/>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40</a:t>
            </a:fld>
            <a:endParaRPr lang="en-GB"/>
          </a:p>
        </p:txBody>
      </p:sp>
      <p:graphicFrame>
        <p:nvGraphicFramePr>
          <p:cNvPr id="6" name="Table 5"/>
          <p:cNvGraphicFramePr>
            <a:graphicFrameLocks noGrp="1"/>
          </p:cNvGraphicFramePr>
          <p:nvPr/>
        </p:nvGraphicFramePr>
        <p:xfrm>
          <a:off x="795646" y="736279"/>
          <a:ext cx="7956468" cy="3859476"/>
        </p:xfrm>
        <a:graphic>
          <a:graphicData uri="http://schemas.openxmlformats.org/drawingml/2006/table">
            <a:tbl>
              <a:tblPr/>
              <a:tblGrid>
                <a:gridCol w="747608"/>
                <a:gridCol w="4431374"/>
                <a:gridCol w="1369341"/>
                <a:gridCol w="696567"/>
                <a:gridCol w="711578"/>
              </a:tblGrid>
              <a:tr h="373128">
                <a:tc>
                  <a:txBody>
                    <a:bodyPr/>
                    <a:lstStyle/>
                    <a:p>
                      <a:pPr algn="ctr" fontAlgn="ctr"/>
                      <a:r>
                        <a:rPr lang="en-US" sz="1000" b="1" i="0" u="none" strike="noStrike" dirty="0">
                          <a:solidFill>
                            <a:srgbClr val="000000"/>
                          </a:solidFill>
                          <a:latin typeface="Calibri"/>
                        </a:rPr>
                        <a:t>Project ID</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dirty="0">
                          <a:solidFill>
                            <a:srgbClr val="000000"/>
                          </a:solidFill>
                          <a:latin typeface="Calibri"/>
                        </a:rPr>
                        <a:t>Name of Project</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dirty="0">
                          <a:solidFill>
                            <a:srgbClr val="000000"/>
                          </a:solidFill>
                          <a:latin typeface="Calibri"/>
                        </a:rPr>
                        <a:t>Location</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dirty="0" smtClean="0">
                          <a:solidFill>
                            <a:srgbClr val="000000"/>
                          </a:solidFill>
                          <a:latin typeface="Calibri"/>
                        </a:rPr>
                        <a:t>Beneficiary </a:t>
                      </a:r>
                      <a:r>
                        <a:rPr lang="en-US" sz="1000" b="1" i="0" u="none" strike="noStrike" dirty="0">
                          <a:solidFill>
                            <a:srgbClr val="000000"/>
                          </a:solidFill>
                          <a:latin typeface="Calibri"/>
                        </a:rPr>
                        <a:t>Members</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dirty="0">
                          <a:solidFill>
                            <a:srgbClr val="000000"/>
                          </a:solidFill>
                          <a:latin typeface="Calibri"/>
                        </a:rPr>
                        <a:t>Mentors &amp; Educators</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9232">
                <a:tc>
                  <a:txBody>
                    <a:bodyPr/>
                    <a:lstStyle/>
                    <a:p>
                      <a:pPr algn="ctr" fontAlgn="b"/>
                      <a:r>
                        <a:rPr lang="en-US" sz="1000" b="0" i="0" u="none" strike="noStrike" dirty="0">
                          <a:solidFill>
                            <a:srgbClr val="000000"/>
                          </a:solidFill>
                          <a:latin typeface="Calibri"/>
                        </a:rPr>
                        <a:t>Project 41</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 (GIRLS) - CUTTACK - UDAYA - 2023-24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Tulasipur,Cuttack</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8</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32">
                <a:tc>
                  <a:txBody>
                    <a:bodyPr/>
                    <a:lstStyle/>
                    <a:p>
                      <a:pPr algn="ctr" fontAlgn="b"/>
                      <a:r>
                        <a:rPr lang="en-US" sz="1000" b="0" i="0" u="none" strike="noStrike" dirty="0">
                          <a:solidFill>
                            <a:srgbClr val="000000"/>
                          </a:solidFill>
                          <a:latin typeface="Calibri"/>
                        </a:rPr>
                        <a:t>Project 42</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 (GIRLS) - CUTTACK - UTTHAN - 2023-24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Tulasipur,Cuttack</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7</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32">
                <a:tc>
                  <a:txBody>
                    <a:bodyPr/>
                    <a:lstStyle/>
                    <a:p>
                      <a:pPr algn="ctr" fontAlgn="b"/>
                      <a:r>
                        <a:rPr lang="en-US" sz="1000" b="0" i="0" u="none" strike="noStrike">
                          <a:solidFill>
                            <a:srgbClr val="000000"/>
                          </a:solidFill>
                          <a:latin typeface="Calibri"/>
                        </a:rPr>
                        <a:t>Project 43</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 (GIRLS) - CUTTACK - ULLAS - 2023-24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Tulasipur,Cuttack</a:t>
                      </a:r>
                      <a:endParaRPr lang="en-US" sz="1000" b="0" i="0" u="none" strike="noStrike" dirty="0">
                        <a:solidFill>
                          <a:srgbClr val="000000"/>
                        </a:solidFill>
                        <a:latin typeface="Calibri"/>
                      </a:endParaRP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10</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3</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32">
                <a:tc>
                  <a:txBody>
                    <a:bodyPr/>
                    <a:lstStyle/>
                    <a:p>
                      <a:pPr algn="ctr" fontAlgn="b"/>
                      <a:r>
                        <a:rPr lang="en-US" sz="1000" b="0" i="0" u="none" strike="noStrike">
                          <a:solidFill>
                            <a:srgbClr val="000000"/>
                          </a:solidFill>
                          <a:latin typeface="Calibri"/>
                        </a:rPr>
                        <a:t>Project 44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 (GIRLS) - CUTTACK - UDVEG - 2023-24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Tulasipur,Cuttack</a:t>
                      </a:r>
                      <a:endParaRPr lang="en-US" sz="1000" b="0" i="0" u="none" strike="noStrike" dirty="0">
                        <a:solidFill>
                          <a:srgbClr val="000000"/>
                        </a:solidFill>
                        <a:latin typeface="Calibri"/>
                      </a:endParaRP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32">
                <a:tc>
                  <a:txBody>
                    <a:bodyPr/>
                    <a:lstStyle/>
                    <a:p>
                      <a:pPr algn="ctr" fontAlgn="b"/>
                      <a:r>
                        <a:rPr lang="en-US" sz="1000" b="0" i="0" u="none" strike="noStrike" dirty="0">
                          <a:solidFill>
                            <a:srgbClr val="000000"/>
                          </a:solidFill>
                          <a:latin typeface="Calibri"/>
                        </a:rPr>
                        <a:t>Project 45</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HOME(GIRLS)-ANGUL-UTTHAN-2023-24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Panchamahal,Angul</a:t>
                      </a:r>
                      <a:endParaRPr lang="en-US" sz="1000" b="0" i="0" u="none" strike="noStrike" dirty="0">
                        <a:solidFill>
                          <a:srgbClr val="000000"/>
                        </a:solidFill>
                        <a:latin typeface="Calibri"/>
                      </a:endParaRP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9</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3</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32">
                <a:tc>
                  <a:txBody>
                    <a:bodyPr/>
                    <a:lstStyle/>
                    <a:p>
                      <a:pPr algn="ctr" fontAlgn="b"/>
                      <a:r>
                        <a:rPr lang="en-US" sz="1000" b="0" i="0" u="none" strike="noStrike">
                          <a:solidFill>
                            <a:srgbClr val="000000"/>
                          </a:solidFill>
                          <a:latin typeface="Calibri"/>
                        </a:rPr>
                        <a:t>Project 46</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HOME(GIRLS)-ANGUL-UDVEG-2023-24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Panchamahal,Angul</a:t>
                      </a:r>
                      <a:endParaRPr lang="en-US" sz="1000" b="0" i="0" u="none" strike="noStrike" dirty="0">
                        <a:solidFill>
                          <a:srgbClr val="000000"/>
                        </a:solidFill>
                        <a:latin typeface="Calibri"/>
                      </a:endParaRP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6</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32">
                <a:tc>
                  <a:txBody>
                    <a:bodyPr/>
                    <a:lstStyle/>
                    <a:p>
                      <a:pPr algn="ctr" fontAlgn="b"/>
                      <a:r>
                        <a:rPr lang="en-US" sz="1000" b="0" i="0" u="none" strike="noStrike">
                          <a:solidFill>
                            <a:srgbClr val="000000"/>
                          </a:solidFill>
                          <a:latin typeface="Calibri"/>
                        </a:rPr>
                        <a:t>Project 47</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HOME(GIRLS)-ANGUL-ULLAS-2023-24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Panchamahal,Angul</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11</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3</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32">
                <a:tc>
                  <a:txBody>
                    <a:bodyPr/>
                    <a:lstStyle/>
                    <a:p>
                      <a:pPr algn="ctr" fontAlgn="b"/>
                      <a:r>
                        <a:rPr lang="en-US" sz="1000" b="0" i="0" u="none" strike="noStrike">
                          <a:solidFill>
                            <a:srgbClr val="000000"/>
                          </a:solidFill>
                          <a:latin typeface="Calibri"/>
                        </a:rPr>
                        <a:t>Project 48</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HOME(GIRLS)-ANGUL-UDAYA-2023-24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Panchamahal,Angul</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12</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3</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32">
                <a:tc>
                  <a:txBody>
                    <a:bodyPr/>
                    <a:lstStyle/>
                    <a:p>
                      <a:pPr algn="ctr" fontAlgn="b"/>
                      <a:r>
                        <a:rPr lang="en-US" sz="1000" b="0" i="0" u="none" strike="noStrike">
                          <a:solidFill>
                            <a:srgbClr val="000000"/>
                          </a:solidFill>
                          <a:latin typeface="Calibri"/>
                        </a:rPr>
                        <a:t>Project 49</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HOME(BOYS)-ANGUL-UDAYA-2023-24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Panchamahal,Angul</a:t>
                      </a:r>
                      <a:endParaRPr lang="en-US" sz="1000" b="0" i="0" u="none" strike="noStrike" dirty="0">
                        <a:solidFill>
                          <a:srgbClr val="000000"/>
                        </a:solidFill>
                        <a:latin typeface="Calibri"/>
                      </a:endParaRP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12</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3</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32">
                <a:tc>
                  <a:txBody>
                    <a:bodyPr/>
                    <a:lstStyle/>
                    <a:p>
                      <a:pPr algn="ctr" fontAlgn="b"/>
                      <a:r>
                        <a:rPr lang="en-US" sz="1000" b="0" i="0" u="none" strike="noStrike">
                          <a:solidFill>
                            <a:srgbClr val="000000"/>
                          </a:solidFill>
                          <a:latin typeface="Calibri"/>
                        </a:rPr>
                        <a:t>Project 50</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HOME(BOYS)-ANGUL-ULLAS-2023-24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Panchamahal,Angul</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11</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3</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32">
                <a:tc>
                  <a:txBody>
                    <a:bodyPr/>
                    <a:lstStyle/>
                    <a:p>
                      <a:pPr algn="ctr" fontAlgn="b"/>
                      <a:r>
                        <a:rPr lang="en-US" sz="1000" b="0" i="0" u="none" strike="noStrike">
                          <a:solidFill>
                            <a:srgbClr val="000000"/>
                          </a:solidFill>
                          <a:latin typeface="Calibri"/>
                        </a:rPr>
                        <a:t>Project 51</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HOME(BOYS)-ANGUL-UTTHAN-2023-24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Panchamahal,Angul</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8</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32">
                <a:tc>
                  <a:txBody>
                    <a:bodyPr/>
                    <a:lstStyle/>
                    <a:p>
                      <a:pPr algn="ctr" fontAlgn="b"/>
                      <a:r>
                        <a:rPr lang="en-US" sz="1000" b="0" i="0" u="none" strike="noStrike">
                          <a:solidFill>
                            <a:srgbClr val="000000"/>
                          </a:solidFill>
                          <a:latin typeface="Calibri"/>
                        </a:rPr>
                        <a:t>Project 52</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HOME(BOYS)-ANGUL-UDVEG-2023-24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Panchamahal,Angul</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6</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32">
                <a:tc>
                  <a:txBody>
                    <a:bodyPr/>
                    <a:lstStyle/>
                    <a:p>
                      <a:pPr algn="ctr" fontAlgn="b"/>
                      <a:r>
                        <a:rPr lang="en-US" sz="1000" b="0" i="0" u="none" strike="noStrike" dirty="0">
                          <a:solidFill>
                            <a:srgbClr val="000000"/>
                          </a:solidFill>
                          <a:latin typeface="Calibri"/>
                        </a:rPr>
                        <a:t>Project 53</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HOME(BOYS)-KEONJHAR-UTTHAN-2023-24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Govindapur,Keonjhar</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10</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3</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32">
                <a:tc>
                  <a:txBody>
                    <a:bodyPr/>
                    <a:lstStyle/>
                    <a:p>
                      <a:pPr algn="ctr" fontAlgn="b"/>
                      <a:r>
                        <a:rPr lang="en-US" sz="1000" b="0" i="0" u="none" strike="noStrike">
                          <a:solidFill>
                            <a:srgbClr val="000000"/>
                          </a:solidFill>
                          <a:latin typeface="Calibri"/>
                        </a:rPr>
                        <a:t>Project 54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HOME(BOYS)-KEONJHAR-UDAYA-2023-24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Govindapur,Keonjhar</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11</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3</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32">
                <a:tc>
                  <a:txBody>
                    <a:bodyPr/>
                    <a:lstStyle/>
                    <a:p>
                      <a:pPr algn="ctr" fontAlgn="b"/>
                      <a:r>
                        <a:rPr lang="en-US" sz="1000" b="0" i="0" u="none" strike="noStrike">
                          <a:solidFill>
                            <a:srgbClr val="000000"/>
                          </a:solidFill>
                          <a:latin typeface="Calibri"/>
                        </a:rPr>
                        <a:t>Project 55</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HOME(BOYS)-KEONJHAR-ULLAS-2023-24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Govindapur,Keonjhar</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6</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32">
                <a:tc>
                  <a:txBody>
                    <a:bodyPr/>
                    <a:lstStyle/>
                    <a:p>
                      <a:pPr algn="ctr" fontAlgn="b"/>
                      <a:r>
                        <a:rPr lang="en-US" sz="1000" b="0" i="0" u="none" strike="noStrike" dirty="0">
                          <a:solidFill>
                            <a:srgbClr val="000000"/>
                          </a:solidFill>
                          <a:latin typeface="Calibri"/>
                        </a:rPr>
                        <a:t>Project 56</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HOME(BOYS)-BARIPADA-UTTHAN-2023-24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Baripada</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13</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3</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32">
                <a:tc>
                  <a:txBody>
                    <a:bodyPr/>
                    <a:lstStyle/>
                    <a:p>
                      <a:pPr algn="ctr" fontAlgn="b"/>
                      <a:r>
                        <a:rPr lang="en-US" sz="1000" b="0" i="0" u="none" strike="noStrike">
                          <a:solidFill>
                            <a:srgbClr val="000000"/>
                          </a:solidFill>
                          <a:latin typeface="Calibri"/>
                        </a:rPr>
                        <a:t>Project 57</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HOME(BOYS)-BARIPADA-ULLAS-2023-24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Baripada</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12</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3</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32">
                <a:tc>
                  <a:txBody>
                    <a:bodyPr/>
                    <a:lstStyle/>
                    <a:p>
                      <a:pPr algn="ctr" fontAlgn="b"/>
                      <a:r>
                        <a:rPr lang="en-US" sz="1000" b="0" i="0" u="none" strike="noStrike">
                          <a:solidFill>
                            <a:srgbClr val="000000"/>
                          </a:solidFill>
                          <a:latin typeface="Calibri"/>
                        </a:rPr>
                        <a:t>Project 58</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HOME(BOYS)-BARIPADA-UDVEG-2023-24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Baripada</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7</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32">
                <a:tc>
                  <a:txBody>
                    <a:bodyPr/>
                    <a:lstStyle/>
                    <a:p>
                      <a:pPr algn="ctr" fontAlgn="b"/>
                      <a:r>
                        <a:rPr lang="en-US" sz="1000" b="0" i="0" u="none" strike="noStrike">
                          <a:solidFill>
                            <a:srgbClr val="000000"/>
                          </a:solidFill>
                          <a:latin typeface="Calibri"/>
                        </a:rPr>
                        <a:t>Project 59</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HOME(BOYS)-BARIPADA-URDHVAM-2023-24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Baripada</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0940">
                <a:tc>
                  <a:txBody>
                    <a:bodyPr/>
                    <a:lstStyle/>
                    <a:p>
                      <a:pPr algn="ctr" fontAlgn="b"/>
                      <a:r>
                        <a:rPr lang="en-US" sz="1000" b="0" i="0" u="none" strike="noStrike" dirty="0">
                          <a:solidFill>
                            <a:srgbClr val="000000"/>
                          </a:solidFill>
                          <a:latin typeface="Calibri"/>
                        </a:rPr>
                        <a:t>Project 60</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ADRUTA CHILDREN HOME (BOYS) - BHUBANESWAR - URDHVAM - 2023-24</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latin typeface="Calibri"/>
                        </a:rPr>
                        <a:t>Kantabada,BBSR</a:t>
                      </a:r>
                      <a:endParaRPr lang="en-US" sz="1000" b="0" i="0" u="none" strike="noStrike" dirty="0">
                        <a:solidFill>
                          <a:srgbClr val="000000"/>
                        </a:solidFill>
                        <a:latin typeface="Calibri"/>
                      </a:endParaRP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2</a:t>
                      </a:r>
                    </a:p>
                  </a:txBody>
                  <a:tcPr marL="6906" marR="6906" marT="69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7" name="Picture 6" descr="C:\Users\DEBASISH\Desktop\base_logo_transparent_background\base_logo_transparent_background.png"/>
          <p:cNvPicPr>
            <a:picLocks noChangeAspect="1" noChangeArrowheads="1"/>
          </p:cNvPicPr>
          <p:nvPr/>
        </p:nvPicPr>
        <p:blipFill>
          <a:blip r:embed="rId2" cstate="print"/>
          <a:srcRect/>
          <a:stretch>
            <a:fillRect/>
          </a:stretch>
        </p:blipFill>
        <p:spPr bwMode="auto">
          <a:xfrm>
            <a:off x="8054302" y="109232"/>
            <a:ext cx="1016000" cy="609600"/>
          </a:xfrm>
          <a:prstGeom prst="rect">
            <a:avLst/>
          </a:prstGeom>
          <a:noFill/>
        </p:spPr>
      </p:pic>
      <p:sp>
        <p:nvSpPr>
          <p:cNvPr id="10" name="Title 4"/>
          <p:cNvSpPr txBox="1">
            <a:spLocks/>
          </p:cNvSpPr>
          <p:nvPr/>
        </p:nvSpPr>
        <p:spPr>
          <a:xfrm>
            <a:off x="795647" y="225629"/>
            <a:ext cx="6424551" cy="461635"/>
          </a:xfrm>
          <a:prstGeom prst="rect">
            <a:avLst/>
          </a:prstGeom>
          <a:noFill/>
          <a:ln>
            <a:noFill/>
          </a:ln>
        </p:spPr>
        <p:txBody>
          <a:bodyPr spcFirstLastPara="1" wrap="square" lIns="91425" tIns="91425" rIns="91425" bIns="91425" anchor="ctr" anchorCtr="0">
            <a:spAutoFit/>
          </a:bodyPr>
          <a:lstStyle/>
          <a:p>
            <a:pPr marL="0" marR="0" lvl="0" indent="0" algn="l" defTabSz="914400" rtl="0" eaLnBrk="1" fontAlgn="auto" latinLnBrk="0" hangingPunct="1">
              <a:lnSpc>
                <a:spcPct val="100000"/>
              </a:lnSpc>
              <a:spcBef>
                <a:spcPts val="0"/>
              </a:spcBef>
              <a:spcAft>
                <a:spcPts val="0"/>
              </a:spcAft>
              <a:buClr>
                <a:schemeClr val="dk1"/>
              </a:buClr>
              <a:buSzPts val="2400"/>
              <a:buFont typeface="League Spartan Medium"/>
              <a:buNone/>
              <a:tabLst/>
              <a:defRPr/>
            </a:pPr>
            <a:r>
              <a:rPr kumimoji="0" lang="en-US" sz="1800" b="1" i="0" u="none" strike="noStrike" kern="0" cap="none" spc="0" normalizeH="0" baseline="0" noProof="0" dirty="0" smtClean="0">
                <a:ln>
                  <a:noFill/>
                </a:ln>
                <a:solidFill>
                  <a:schemeClr val="dk1"/>
                </a:solidFill>
                <a:effectLst/>
                <a:uLnTx/>
                <a:uFillTx/>
                <a:latin typeface="Century Gothic" pitchFamily="34" charset="0"/>
                <a:ea typeface="League Spartan Medium"/>
                <a:cs typeface="League Spartan Medium"/>
                <a:sym typeface="League Spartan Medium"/>
              </a:rPr>
              <a:t>KEDT Journey So Far (From 17/11/2022 to 10/10/2023)</a:t>
            </a:r>
            <a:endParaRPr kumimoji="0" lang="en-US" sz="1800" b="0" i="0" u="none" strike="noStrike" kern="0" cap="none" spc="0" normalizeH="0" baseline="0" noProof="0" dirty="0">
              <a:ln>
                <a:noFill/>
              </a:ln>
              <a:solidFill>
                <a:schemeClr val="dk1"/>
              </a:solidFill>
              <a:effectLst/>
              <a:uLnTx/>
              <a:uFillTx/>
              <a:latin typeface="Century Gothic" pitchFamily="34" charset="0"/>
              <a:ea typeface="League Spartan Medium"/>
              <a:cs typeface="League Spartan Medium"/>
              <a:sym typeface="League Spartan Medium"/>
            </a:endParaRPr>
          </a:p>
        </p:txBody>
      </p:sp>
      <p:sp>
        <p:nvSpPr>
          <p:cNvPr id="13" name="Rectangle 12"/>
          <p:cNvSpPr/>
          <p:nvPr/>
        </p:nvSpPr>
        <p:spPr>
          <a:xfrm>
            <a:off x="0" y="4719640"/>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4" name="Straight Connector 13"/>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5"/>
          <p:cNvSpPr txBox="1">
            <a:spLocks noGrp="1"/>
          </p:cNvSpPr>
          <p:nvPr>
            <p:ph type="subTitle" idx="1"/>
          </p:nvPr>
        </p:nvSpPr>
        <p:spPr>
          <a:xfrm>
            <a:off x="926275" y="1258784"/>
            <a:ext cx="7338951" cy="2280064"/>
          </a:xfrm>
          <a:prstGeom prst="rect">
            <a:avLst/>
          </a:prstGeom>
        </p:spPr>
        <p:txBody>
          <a:bodyPr spcFirstLastPara="1" wrap="square" lIns="91425" tIns="91425" rIns="91425" bIns="91425" anchor="t" anchorCtr="0">
            <a:noAutofit/>
          </a:bodyPr>
          <a:lstStyle/>
          <a:p>
            <a:pPr marL="0" algn="just"/>
            <a:r>
              <a:rPr lang="en-US" sz="2000" b="1" dirty="0" smtClean="0">
                <a:solidFill>
                  <a:schemeClr val="tx1"/>
                </a:solidFill>
                <a:latin typeface="Century Gothic" pitchFamily="34" charset="0"/>
                <a:cs typeface="Times New Roman" pitchFamily="18" charset="0"/>
              </a:rPr>
              <a:t>KEDT is committed to the Genesis of an Employability Ecosystem by promoting positive change in the field of education through real-time interaction with employers.</a:t>
            </a:r>
          </a:p>
          <a:p>
            <a:pPr marL="0" algn="just"/>
            <a:r>
              <a:rPr lang="en-US" sz="2000" b="1" dirty="0" smtClean="0">
                <a:solidFill>
                  <a:schemeClr val="tx1"/>
                </a:solidFill>
                <a:latin typeface="Century Gothic" pitchFamily="34" charset="0"/>
                <a:cs typeface="Times New Roman" pitchFamily="18" charset="0"/>
              </a:rPr>
              <a:t>Our goal is to contribute to the creation of a skilled and employable workforce leading to socio-economic development of our society.</a:t>
            </a:r>
            <a:endParaRPr sz="1600">
              <a:solidFill>
                <a:schemeClr val="tx1"/>
              </a:solidFill>
              <a:latin typeface="Century Gothic" pitchFamily="34" charset="0"/>
              <a:cs typeface="Times New Roman" pitchFamily="18" charset="0"/>
            </a:endParaRPr>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41</a:t>
            </a:fld>
            <a:endParaRPr lang="en-GB"/>
          </a:p>
        </p:txBody>
      </p:sp>
      <p:pic>
        <p:nvPicPr>
          <p:cNvPr id="10" name="Picture 9"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sp>
        <p:nvSpPr>
          <p:cNvPr id="8" name="Rectangle 7"/>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1" name="Straight Connector 10"/>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42</a:t>
            </a:fld>
            <a:endParaRPr lang="en-GB"/>
          </a:p>
        </p:txBody>
      </p:sp>
      <p:sp>
        <p:nvSpPr>
          <p:cNvPr id="3" name="Title 2"/>
          <p:cNvSpPr>
            <a:spLocks noGrp="1"/>
          </p:cNvSpPr>
          <p:nvPr>
            <p:ph type="title"/>
          </p:nvPr>
        </p:nvSpPr>
        <p:spPr>
          <a:xfrm>
            <a:off x="1104404" y="279358"/>
            <a:ext cx="8039595" cy="726900"/>
          </a:xfrm>
        </p:spPr>
        <p:txBody>
          <a:bodyPr/>
          <a:lstStyle/>
          <a:p>
            <a:r>
              <a:rPr lang="en-US" sz="2800" b="1" dirty="0" err="1" smtClean="0"/>
              <a:t>Gautam</a:t>
            </a:r>
            <a:r>
              <a:rPr lang="en-US" sz="2800" b="1" dirty="0" smtClean="0"/>
              <a:t> </a:t>
            </a:r>
            <a:r>
              <a:rPr lang="en-US" sz="2800" b="1" dirty="0" err="1" smtClean="0"/>
              <a:t>Pradhan</a:t>
            </a:r>
            <a:r>
              <a:rPr lang="en-US" dirty="0" smtClean="0"/>
              <a:t>: </a:t>
            </a:r>
            <a:r>
              <a:rPr lang="en-US" sz="2000" dirty="0" smtClean="0"/>
              <a:t>Illuminating Futures as Founder of </a:t>
            </a:r>
            <a:br>
              <a:rPr lang="en-US" sz="2000" dirty="0" smtClean="0"/>
            </a:br>
            <a:r>
              <a:rPr lang="en-US" sz="2000" dirty="0" smtClean="0"/>
              <a:t>Karuna Employability Development Trust (KEDT)</a:t>
            </a:r>
            <a:endParaRPr lang="en-US" dirty="0"/>
          </a:p>
        </p:txBody>
      </p:sp>
      <p:sp>
        <p:nvSpPr>
          <p:cNvPr id="6" name="Subtitle 8"/>
          <p:cNvSpPr>
            <a:spLocks noGrp="1"/>
          </p:cNvSpPr>
          <p:nvPr>
            <p:ph type="subTitle" idx="1"/>
          </p:nvPr>
        </p:nvSpPr>
        <p:spPr>
          <a:xfrm>
            <a:off x="2719450" y="1009403"/>
            <a:ext cx="6210796" cy="3859481"/>
          </a:xfrm>
        </p:spPr>
        <p:txBody>
          <a:bodyPr>
            <a:normAutofit fontScale="47500" lnSpcReduction="20000"/>
          </a:bodyPr>
          <a:lstStyle/>
          <a:p>
            <a:pPr marL="119063" indent="0" algn="just">
              <a:spcBef>
                <a:spcPts val="600"/>
              </a:spcBef>
            </a:pPr>
            <a:r>
              <a:rPr lang="en-US" sz="1800" b="1" dirty="0" smtClean="0">
                <a:solidFill>
                  <a:schemeClr val="tx1"/>
                </a:solidFill>
              </a:rPr>
              <a:t>Professional Prowess:</a:t>
            </a:r>
          </a:p>
          <a:p>
            <a:pPr marL="119063" indent="0" algn="just"/>
            <a:r>
              <a:rPr lang="en-US" sz="1800" dirty="0" smtClean="0">
                <a:solidFill>
                  <a:schemeClr val="tx1"/>
                </a:solidFill>
              </a:rPr>
              <a:t>Director, </a:t>
            </a:r>
            <a:r>
              <a:rPr lang="en-US" sz="1800" dirty="0" err="1" smtClean="0">
                <a:solidFill>
                  <a:schemeClr val="tx1"/>
                </a:solidFill>
              </a:rPr>
              <a:t>Pradhan</a:t>
            </a:r>
            <a:r>
              <a:rPr lang="en-US" sz="1800" dirty="0" smtClean="0">
                <a:solidFill>
                  <a:schemeClr val="tx1"/>
                </a:solidFill>
              </a:rPr>
              <a:t> Associates Pvt. Ltd., </a:t>
            </a:r>
            <a:r>
              <a:rPr lang="en-US" sz="1800" dirty="0" err="1" smtClean="0">
                <a:solidFill>
                  <a:schemeClr val="tx1"/>
                </a:solidFill>
              </a:rPr>
              <a:t>Uddish</a:t>
            </a:r>
            <a:r>
              <a:rPr lang="en-US" sz="1800" dirty="0" smtClean="0">
                <a:solidFill>
                  <a:schemeClr val="tx1"/>
                </a:solidFill>
              </a:rPr>
              <a:t> Consulting Pvt. Ltd. &amp; Managing Director of KGV Consulting.</a:t>
            </a:r>
          </a:p>
          <a:p>
            <a:pPr marL="119063" indent="0" algn="just"/>
            <a:r>
              <a:rPr lang="en-US" sz="1800" dirty="0" smtClean="0">
                <a:solidFill>
                  <a:schemeClr val="tx1"/>
                </a:solidFill>
              </a:rPr>
              <a:t>Architect behind the groundbreaking cloud-based BPMS - PRAMAT Central Hub. Demonstrated Expertise  in the intricate world of entrepreneurship and SMEs.</a:t>
            </a:r>
          </a:p>
          <a:p>
            <a:pPr marL="119063" indent="0" algn="just">
              <a:spcBef>
                <a:spcPts val="600"/>
              </a:spcBef>
            </a:pPr>
            <a:r>
              <a:rPr lang="en-US" sz="1900" b="1" dirty="0" smtClean="0">
                <a:solidFill>
                  <a:schemeClr val="tx1"/>
                </a:solidFill>
              </a:rPr>
              <a:t>Academic Eminence:</a:t>
            </a:r>
          </a:p>
          <a:p>
            <a:pPr marL="119063" lvl="1" indent="0" algn="just"/>
            <a:r>
              <a:rPr lang="en-US" sz="1800" dirty="0" smtClean="0">
                <a:solidFill>
                  <a:schemeClr val="tx1"/>
                </a:solidFill>
              </a:rPr>
              <a:t>Distinguished LL.M Gold Medalist, MBA (Finance), LL.B, PGDCA, </a:t>
            </a:r>
            <a:r>
              <a:rPr lang="en-US" sz="1800" dirty="0" err="1" smtClean="0">
                <a:solidFill>
                  <a:schemeClr val="tx1"/>
                </a:solidFill>
              </a:rPr>
              <a:t>B.Com</a:t>
            </a:r>
            <a:r>
              <a:rPr lang="en-US" sz="1800" dirty="0" smtClean="0">
                <a:solidFill>
                  <a:schemeClr val="tx1"/>
                </a:solidFill>
              </a:rPr>
              <a:t>.</a:t>
            </a:r>
          </a:p>
          <a:p>
            <a:pPr marL="119063" lvl="1" indent="0" algn="just"/>
            <a:r>
              <a:rPr lang="en-US" sz="1900" dirty="0" smtClean="0">
                <a:solidFill>
                  <a:schemeClr val="tx1"/>
                </a:solidFill>
              </a:rPr>
              <a:t>Holder of Certifications in Oracle, PLC Automation, GST,  New </a:t>
            </a:r>
            <a:r>
              <a:rPr lang="en-US" sz="1900" dirty="0" err="1" smtClean="0">
                <a:solidFill>
                  <a:schemeClr val="tx1"/>
                </a:solidFill>
              </a:rPr>
              <a:t>Labour</a:t>
            </a:r>
            <a:r>
              <a:rPr lang="en-US" sz="1900" dirty="0" smtClean="0">
                <a:solidFill>
                  <a:schemeClr val="tx1"/>
                </a:solidFill>
              </a:rPr>
              <a:t> Laws.</a:t>
            </a:r>
          </a:p>
          <a:p>
            <a:pPr marL="119063" lvl="1" indent="0" algn="just"/>
            <a:r>
              <a:rPr lang="en-US" sz="1900" dirty="0" smtClean="0">
                <a:solidFill>
                  <a:schemeClr val="tx1"/>
                </a:solidFill>
              </a:rPr>
              <a:t>Engaged in the pursuit of a Ph.D., in current Legal framework of Education vis-à-vis implementation of NEP 2020 </a:t>
            </a:r>
          </a:p>
          <a:p>
            <a:pPr marL="119063" lvl="1" indent="0" algn="just">
              <a:spcBef>
                <a:spcPts val="600"/>
              </a:spcBef>
              <a:buSzPts val="1300"/>
            </a:pPr>
            <a:r>
              <a:rPr lang="en-US" sz="1900" b="1" dirty="0" smtClean="0">
                <a:solidFill>
                  <a:schemeClr val="tx1"/>
                </a:solidFill>
              </a:rPr>
              <a:t>Systems Leadership:</a:t>
            </a:r>
          </a:p>
          <a:p>
            <a:pPr marL="119063" lvl="1" indent="0" algn="just"/>
            <a:r>
              <a:rPr lang="en-US" sz="1800" dirty="0" smtClean="0">
                <a:solidFill>
                  <a:schemeClr val="tx1"/>
                </a:solidFill>
              </a:rPr>
              <a:t>A venerable 26-year legacy of unwavering commitment.</a:t>
            </a:r>
          </a:p>
          <a:p>
            <a:pPr marL="119063" lvl="1" indent="0" algn="just"/>
            <a:r>
              <a:rPr lang="en-US" sz="1800" dirty="0" smtClean="0">
                <a:solidFill>
                  <a:schemeClr val="tx1"/>
                </a:solidFill>
              </a:rPr>
              <a:t>Steership roles within </a:t>
            </a:r>
            <a:r>
              <a:rPr lang="en-US" sz="1800" dirty="0" err="1" smtClean="0">
                <a:solidFill>
                  <a:schemeClr val="tx1"/>
                </a:solidFill>
              </a:rPr>
              <a:t>Pradhan</a:t>
            </a:r>
            <a:r>
              <a:rPr lang="en-US" sz="1800" dirty="0" smtClean="0">
                <a:solidFill>
                  <a:schemeClr val="tx1"/>
                </a:solidFill>
              </a:rPr>
              <a:t> Associates, KGV Consulting and the progressive Uddish Consulting.</a:t>
            </a:r>
          </a:p>
          <a:p>
            <a:pPr marL="119063" lvl="1" indent="0" algn="just"/>
            <a:r>
              <a:rPr lang="en-US" sz="1800" dirty="0" smtClean="0">
                <a:solidFill>
                  <a:schemeClr val="tx1"/>
                </a:solidFill>
              </a:rPr>
              <a:t>An unyielding commitment to the sustained prosperity of ventures with focus on Customer  satisfaction, Trust among employees and suppliers, Growth from value addition and compliance.</a:t>
            </a:r>
          </a:p>
          <a:p>
            <a:pPr marL="119063" lvl="1" indent="0" algn="just">
              <a:spcBef>
                <a:spcPts val="600"/>
              </a:spcBef>
              <a:buSzPts val="1300"/>
            </a:pPr>
            <a:r>
              <a:rPr lang="en-US" sz="1900" b="1" dirty="0" smtClean="0">
                <a:solidFill>
                  <a:schemeClr val="tx1"/>
                </a:solidFill>
              </a:rPr>
              <a:t>Societal Stewardship:</a:t>
            </a:r>
          </a:p>
          <a:p>
            <a:pPr marL="119063" lvl="1" indent="0" algn="just"/>
            <a:r>
              <a:rPr lang="en-US" sz="1800" dirty="0" smtClean="0">
                <a:solidFill>
                  <a:schemeClr val="tx1"/>
                </a:solidFill>
              </a:rPr>
              <a:t>Esteemed Founder of the Karuna Employability Development Trust in the year 2022.</a:t>
            </a:r>
          </a:p>
          <a:p>
            <a:pPr marL="119063" lvl="1" indent="0" algn="just"/>
            <a:r>
              <a:rPr lang="en-US" sz="1800" dirty="0" smtClean="0">
                <a:solidFill>
                  <a:schemeClr val="tx1"/>
                </a:solidFill>
              </a:rPr>
              <a:t>A resolute dedication to the empowerment of individuals, shaping a profound and benevolent impact on society.</a:t>
            </a:r>
          </a:p>
          <a:p>
            <a:pPr marL="119063" lvl="1" indent="0" algn="just">
              <a:spcBef>
                <a:spcPts val="600"/>
              </a:spcBef>
              <a:buSzPts val="1300"/>
            </a:pPr>
            <a:r>
              <a:rPr lang="en-US" sz="1900" b="1" dirty="0" smtClean="0">
                <a:solidFill>
                  <a:schemeClr val="tx1"/>
                </a:solidFill>
              </a:rPr>
              <a:t>Personal Passion and Philosophy:</a:t>
            </a:r>
          </a:p>
          <a:p>
            <a:pPr marL="119063" lvl="1" indent="0" algn="just"/>
            <a:r>
              <a:rPr lang="en-US" sz="1800" dirty="0" smtClean="0">
                <a:solidFill>
                  <a:schemeClr val="tx1"/>
                </a:solidFill>
              </a:rPr>
              <a:t>An ardent devotee of music, with mastery in Hindustani classical vocal artistry.</a:t>
            </a:r>
          </a:p>
          <a:p>
            <a:pPr marL="119063" lvl="1" indent="0" algn="just"/>
            <a:r>
              <a:rPr lang="en-US" sz="1800" dirty="0" smtClean="0">
                <a:solidFill>
                  <a:schemeClr val="tx1"/>
                </a:solidFill>
              </a:rPr>
              <a:t>Deep-rooted philosophical interests encompass Dharmic capitalism, libertarianism, and the  Austrian school of economics.</a:t>
            </a:r>
          </a:p>
          <a:p>
            <a:pPr marL="119063" lvl="1" indent="0" algn="just"/>
            <a:r>
              <a:rPr lang="en-US" sz="1800" dirty="0" smtClean="0">
                <a:solidFill>
                  <a:schemeClr val="tx1"/>
                </a:solidFill>
              </a:rPr>
              <a:t>Firmly believes in a comprehensive grasp of disciplines spanning History, Sociology, Political Science, Praxeology, Economics, Law, and Management, essential elements for masterful leadership.</a:t>
            </a:r>
          </a:p>
          <a:p>
            <a:endParaRPr lang="en-US" sz="1500" dirty="0" smtClean="0"/>
          </a:p>
          <a:p>
            <a:endParaRPr lang="en-US" dirty="0"/>
          </a:p>
        </p:txBody>
      </p:sp>
      <p:pic>
        <p:nvPicPr>
          <p:cNvPr id="7" name="Picture Placeholder 10" descr="WhatsApp Image 2023-10-07 at 14.30.13.jpeg"/>
          <p:cNvPicPr>
            <a:picLocks noChangeAspect="1"/>
          </p:cNvPicPr>
          <p:nvPr/>
        </p:nvPicPr>
        <p:blipFill>
          <a:blip r:embed="rId2"/>
          <a:srcRect l="3446" r="3446"/>
          <a:stretch>
            <a:fillRect/>
          </a:stretch>
        </p:blipFill>
        <p:spPr>
          <a:xfrm>
            <a:off x="154375" y="1036057"/>
            <a:ext cx="2615100" cy="3918900"/>
          </a:xfrm>
          <a:prstGeom prst="roundRect">
            <a:avLst>
              <a:gd name="adj" fmla="val 16667"/>
            </a:avLst>
          </a:prstGeom>
        </p:spPr>
      </p:pic>
      <p:pic>
        <p:nvPicPr>
          <p:cNvPr id="8" name="Picture 7"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43</a:t>
            </a:fld>
            <a:endParaRPr lang="en-GB"/>
          </a:p>
        </p:txBody>
      </p:sp>
      <p:sp>
        <p:nvSpPr>
          <p:cNvPr id="6" name="Subtitle 8"/>
          <p:cNvSpPr>
            <a:spLocks noGrp="1"/>
          </p:cNvSpPr>
          <p:nvPr>
            <p:ph type="subTitle" idx="1"/>
          </p:nvPr>
        </p:nvSpPr>
        <p:spPr>
          <a:xfrm>
            <a:off x="2363190" y="819397"/>
            <a:ext cx="6780810" cy="4132613"/>
          </a:xfrm>
        </p:spPr>
        <p:txBody>
          <a:bodyPr>
            <a:noAutofit/>
          </a:bodyPr>
          <a:lstStyle/>
          <a:p>
            <a:pPr marL="4763" indent="6350">
              <a:lnSpc>
                <a:spcPct val="110000"/>
              </a:lnSpc>
              <a:spcBef>
                <a:spcPts val="300"/>
              </a:spcBef>
            </a:pPr>
            <a:r>
              <a:rPr lang="en-US" sz="900" b="1" dirty="0" smtClean="0">
                <a:solidFill>
                  <a:schemeClr val="tx1"/>
                </a:solidFill>
              </a:rPr>
              <a:t>Eminent Experience:</a:t>
            </a:r>
            <a:r>
              <a:rPr lang="en-US" sz="900" dirty="0" smtClean="0">
                <a:solidFill>
                  <a:schemeClr val="tx1"/>
                </a:solidFill>
              </a:rPr>
              <a:t> With a tenure exceeding 16 years, Mr. </a:t>
            </a:r>
            <a:r>
              <a:rPr lang="en-US" sz="900" dirty="0" err="1" smtClean="0">
                <a:solidFill>
                  <a:schemeClr val="tx1"/>
                </a:solidFill>
              </a:rPr>
              <a:t>Pradeep</a:t>
            </a:r>
            <a:r>
              <a:rPr lang="en-US" sz="900" dirty="0" smtClean="0">
                <a:solidFill>
                  <a:schemeClr val="tx1"/>
                </a:solidFill>
              </a:rPr>
              <a:t> Kumar </a:t>
            </a:r>
            <a:r>
              <a:rPr lang="en-US" sz="900" dirty="0" err="1" smtClean="0">
                <a:solidFill>
                  <a:schemeClr val="tx1"/>
                </a:solidFill>
              </a:rPr>
              <a:t>Roul</a:t>
            </a:r>
            <a:r>
              <a:rPr lang="en-US" sz="900" dirty="0" smtClean="0">
                <a:solidFill>
                  <a:schemeClr val="tx1"/>
                </a:solidFill>
              </a:rPr>
              <a:t> has immersed himself in the noble pursuit of Governance, Skill Training, and Social Development.</a:t>
            </a:r>
          </a:p>
          <a:p>
            <a:pPr marL="4763" indent="6350">
              <a:lnSpc>
                <a:spcPct val="110000"/>
              </a:lnSpc>
              <a:spcBef>
                <a:spcPts val="300"/>
              </a:spcBef>
            </a:pPr>
            <a:r>
              <a:rPr lang="en-US" sz="900" b="1" dirty="0" smtClean="0">
                <a:solidFill>
                  <a:schemeClr val="tx1"/>
                </a:solidFill>
              </a:rPr>
              <a:t>A Noble Odyssey:</a:t>
            </a:r>
            <a:r>
              <a:rPr lang="en-US" sz="900" dirty="0" smtClean="0">
                <a:solidFill>
                  <a:schemeClr val="tx1"/>
                </a:solidFill>
              </a:rPr>
              <a:t> Among his most illustrious chapters was his association with Tomorrows' Foundation, where he undertook the noble task of establishing Schools and Skill Training Centers in the turbulent and </a:t>
            </a:r>
            <a:r>
              <a:rPr lang="en-US" sz="900" dirty="0" err="1" smtClean="0">
                <a:solidFill>
                  <a:schemeClr val="tx1"/>
                </a:solidFill>
              </a:rPr>
              <a:t>Naxal</a:t>
            </a:r>
            <a:r>
              <a:rPr lang="en-US" sz="900" dirty="0" smtClean="0">
                <a:solidFill>
                  <a:schemeClr val="tx1"/>
                </a:solidFill>
              </a:rPr>
              <a:t>-affected terrain of Chhattisgarh.</a:t>
            </a:r>
          </a:p>
          <a:p>
            <a:pPr marL="4763" indent="6350">
              <a:lnSpc>
                <a:spcPct val="110000"/>
              </a:lnSpc>
              <a:spcBef>
                <a:spcPts val="300"/>
              </a:spcBef>
            </a:pPr>
            <a:r>
              <a:rPr lang="en-US" sz="900" b="1" dirty="0" smtClean="0">
                <a:solidFill>
                  <a:schemeClr val="tx1"/>
                </a:solidFill>
              </a:rPr>
              <a:t>Strengths that Define Him:</a:t>
            </a:r>
            <a:endParaRPr lang="en-US" sz="900" dirty="0" smtClean="0">
              <a:solidFill>
                <a:schemeClr val="tx1"/>
              </a:solidFill>
            </a:endParaRPr>
          </a:p>
          <a:p>
            <a:pPr marL="4763" lvl="1" indent="6350">
              <a:lnSpc>
                <a:spcPct val="110000"/>
              </a:lnSpc>
              <a:spcBef>
                <a:spcPts val="300"/>
              </a:spcBef>
            </a:pPr>
            <a:r>
              <a:rPr lang="en-US" sz="900" dirty="0" smtClean="0">
                <a:solidFill>
                  <a:schemeClr val="tx1"/>
                </a:solidFill>
              </a:rPr>
              <a:t>Mastery in Government </a:t>
            </a:r>
            <a:r>
              <a:rPr lang="en-US" sz="900" dirty="0" err="1" smtClean="0">
                <a:solidFill>
                  <a:schemeClr val="tx1"/>
                </a:solidFill>
              </a:rPr>
              <a:t>Liasioning</a:t>
            </a:r>
            <a:r>
              <a:rPr lang="en-US" sz="900" dirty="0" smtClean="0">
                <a:solidFill>
                  <a:schemeClr val="tx1"/>
                </a:solidFill>
              </a:rPr>
              <a:t> and Astute Networking, Remarkable Prowess in Coordinating Across Multifarious Departments.&amp; A Beacon in the Art of Converging Varied Efforts within Specific Sectors.</a:t>
            </a:r>
          </a:p>
          <a:p>
            <a:pPr marL="4763" indent="6350">
              <a:lnSpc>
                <a:spcPct val="110000"/>
              </a:lnSpc>
              <a:spcBef>
                <a:spcPts val="300"/>
              </a:spcBef>
            </a:pPr>
            <a:r>
              <a:rPr lang="en-US" sz="900" b="1" dirty="0" smtClean="0">
                <a:solidFill>
                  <a:schemeClr val="tx1"/>
                </a:solidFill>
              </a:rPr>
              <a:t>Professional Journey:</a:t>
            </a:r>
            <a:endParaRPr lang="en-US" sz="900" dirty="0" smtClean="0">
              <a:solidFill>
                <a:schemeClr val="tx1"/>
              </a:solidFill>
            </a:endParaRPr>
          </a:p>
          <a:p>
            <a:pPr marL="4763" lvl="1" indent="6350">
              <a:lnSpc>
                <a:spcPct val="110000"/>
              </a:lnSpc>
              <a:spcBef>
                <a:spcPts val="300"/>
              </a:spcBef>
            </a:pPr>
            <a:r>
              <a:rPr lang="en-US" sz="900" b="1" dirty="0" smtClean="0">
                <a:solidFill>
                  <a:schemeClr val="tx1"/>
                </a:solidFill>
              </a:rPr>
              <a:t>2022-Present: </a:t>
            </a:r>
            <a:r>
              <a:rPr lang="en-US" sz="900" dirty="0" smtClean="0">
                <a:solidFill>
                  <a:schemeClr val="tx1"/>
                </a:solidFill>
              </a:rPr>
              <a:t>Trustee and Chief Operating Officer of Karuna Employability Educational Trust.</a:t>
            </a:r>
          </a:p>
          <a:p>
            <a:pPr marL="4763" lvl="1" indent="6350">
              <a:lnSpc>
                <a:spcPct val="110000"/>
              </a:lnSpc>
              <a:spcBef>
                <a:spcPts val="300"/>
              </a:spcBef>
            </a:pPr>
            <a:r>
              <a:rPr lang="en-US" sz="900" b="1" dirty="0" smtClean="0">
                <a:solidFill>
                  <a:schemeClr val="tx1"/>
                </a:solidFill>
              </a:rPr>
              <a:t>2017-Present:</a:t>
            </a:r>
            <a:r>
              <a:rPr lang="en-US" sz="900" dirty="0" smtClean="0">
                <a:solidFill>
                  <a:schemeClr val="tx1"/>
                </a:solidFill>
              </a:rPr>
              <a:t> As the Project Head at </a:t>
            </a:r>
            <a:r>
              <a:rPr lang="en-US" sz="900" dirty="0" err="1" smtClean="0">
                <a:solidFill>
                  <a:schemeClr val="tx1"/>
                </a:solidFill>
              </a:rPr>
              <a:t>Hu</a:t>
            </a:r>
            <a:r>
              <a:rPr lang="en-US" sz="900" dirty="0" smtClean="0">
                <a:solidFill>
                  <a:schemeClr val="tx1"/>
                </a:solidFill>
              </a:rPr>
              <a:t>-Cap, he lends his expertise to skill development initiatives and government welfare schemes, collaborating seamlessly with the Government of Odisha and other states.</a:t>
            </a:r>
          </a:p>
          <a:p>
            <a:pPr marL="4763" lvl="1" indent="6350">
              <a:lnSpc>
                <a:spcPct val="110000"/>
              </a:lnSpc>
              <a:spcBef>
                <a:spcPts val="300"/>
              </a:spcBef>
            </a:pPr>
            <a:r>
              <a:rPr lang="en-US" sz="900" b="1" dirty="0" smtClean="0">
                <a:solidFill>
                  <a:schemeClr val="tx1"/>
                </a:solidFill>
              </a:rPr>
              <a:t>2015-2017:</a:t>
            </a:r>
            <a:r>
              <a:rPr lang="en-US" sz="900" dirty="0" smtClean="0">
                <a:solidFill>
                  <a:schemeClr val="tx1"/>
                </a:solidFill>
              </a:rPr>
              <a:t> During his tenure as Manager at the Center for Environment and Development (CED), Kerala, Mr. </a:t>
            </a:r>
            <a:r>
              <a:rPr lang="en-US" sz="900" dirty="0" err="1" smtClean="0">
                <a:solidFill>
                  <a:schemeClr val="tx1"/>
                </a:solidFill>
              </a:rPr>
              <a:t>Roul</a:t>
            </a:r>
            <a:r>
              <a:rPr lang="en-US" sz="900" dirty="0" smtClean="0">
                <a:solidFill>
                  <a:schemeClr val="tx1"/>
                </a:solidFill>
              </a:rPr>
              <a:t> demonstrated his dedication to skill training and development under the esteemed National Urban Livelihood Mission.</a:t>
            </a:r>
          </a:p>
          <a:p>
            <a:pPr marL="4763" lvl="1" indent="6350">
              <a:lnSpc>
                <a:spcPct val="110000"/>
              </a:lnSpc>
              <a:spcBef>
                <a:spcPts val="300"/>
              </a:spcBef>
            </a:pPr>
            <a:r>
              <a:rPr lang="en-US" sz="900" b="1" dirty="0" smtClean="0">
                <a:solidFill>
                  <a:schemeClr val="tx1"/>
                </a:solidFill>
              </a:rPr>
              <a:t>2014-2015:</a:t>
            </a:r>
            <a:r>
              <a:rPr lang="en-US" sz="900" dirty="0" smtClean="0">
                <a:solidFill>
                  <a:schemeClr val="tx1"/>
                </a:solidFill>
              </a:rPr>
              <a:t> As a Project Coordinator at Gram </a:t>
            </a:r>
            <a:r>
              <a:rPr lang="en-US" sz="900" dirty="0" err="1" smtClean="0">
                <a:solidFill>
                  <a:schemeClr val="tx1"/>
                </a:solidFill>
              </a:rPr>
              <a:t>Vikas</a:t>
            </a:r>
            <a:r>
              <a:rPr lang="en-US" sz="900" dirty="0" smtClean="0">
                <a:solidFill>
                  <a:schemeClr val="tx1"/>
                </a:solidFill>
              </a:rPr>
              <a:t>, Bhubaneswar, he spearheaded a housing project, an exemplar endeavor aimed at assisting </a:t>
            </a:r>
            <a:r>
              <a:rPr lang="en-US" sz="900" dirty="0" err="1" smtClean="0">
                <a:solidFill>
                  <a:schemeClr val="tx1"/>
                </a:solidFill>
              </a:rPr>
              <a:t>Phallin</a:t>
            </a:r>
            <a:r>
              <a:rPr lang="en-US" sz="900" dirty="0" smtClean="0">
                <a:solidFill>
                  <a:schemeClr val="tx1"/>
                </a:solidFill>
              </a:rPr>
              <a:t>-affected communities in Odisha.</a:t>
            </a:r>
          </a:p>
          <a:p>
            <a:pPr marL="4763" lvl="1" indent="6350">
              <a:lnSpc>
                <a:spcPct val="110000"/>
              </a:lnSpc>
              <a:spcBef>
                <a:spcPts val="300"/>
              </a:spcBef>
            </a:pPr>
            <a:r>
              <a:rPr lang="en-US" sz="900" b="1" dirty="0" smtClean="0">
                <a:solidFill>
                  <a:schemeClr val="tx1"/>
                </a:solidFill>
              </a:rPr>
              <a:t>2009-2014:</a:t>
            </a:r>
            <a:r>
              <a:rPr lang="en-US" sz="900" dirty="0" smtClean="0">
                <a:solidFill>
                  <a:schemeClr val="tx1"/>
                </a:solidFill>
              </a:rPr>
              <a:t> Serving as an Admin and Liaison Officer at Tomorrow’s Foundation, Kolkata, Mr. </a:t>
            </a:r>
            <a:r>
              <a:rPr lang="en-US" sz="900" dirty="0" err="1" smtClean="0">
                <a:solidFill>
                  <a:schemeClr val="tx1"/>
                </a:solidFill>
              </a:rPr>
              <a:t>Roul</a:t>
            </a:r>
            <a:r>
              <a:rPr lang="en-US" sz="900" dirty="0" smtClean="0">
                <a:solidFill>
                  <a:schemeClr val="tx1"/>
                </a:solidFill>
              </a:rPr>
              <a:t> showcased unwavering commitment to the holistic development of underprivileged children.</a:t>
            </a:r>
          </a:p>
          <a:p>
            <a:pPr marL="4763" lvl="1" indent="6350">
              <a:lnSpc>
                <a:spcPct val="110000"/>
              </a:lnSpc>
              <a:spcBef>
                <a:spcPts val="300"/>
              </a:spcBef>
            </a:pPr>
            <a:r>
              <a:rPr lang="en-US" sz="900" b="1" dirty="0" smtClean="0">
                <a:solidFill>
                  <a:schemeClr val="tx1"/>
                </a:solidFill>
              </a:rPr>
              <a:t>2006-2008:</a:t>
            </a:r>
            <a:r>
              <a:rPr lang="en-US" sz="900" dirty="0" smtClean="0">
                <a:solidFill>
                  <a:schemeClr val="tx1"/>
                </a:solidFill>
              </a:rPr>
              <a:t> As a Project Officer at </a:t>
            </a:r>
            <a:r>
              <a:rPr lang="en-US" sz="900" dirty="0" err="1" smtClean="0">
                <a:solidFill>
                  <a:schemeClr val="tx1"/>
                </a:solidFill>
              </a:rPr>
              <a:t>Kalinga</a:t>
            </a:r>
            <a:r>
              <a:rPr lang="en-US" sz="900" dirty="0" smtClean="0">
                <a:solidFill>
                  <a:schemeClr val="tx1"/>
                </a:solidFill>
              </a:rPr>
              <a:t> Center for Social Development (K.C.S.D), KIIT, he dedicated himself to socio-economic </a:t>
            </a:r>
            <a:r>
              <a:rPr lang="en-US" sz="900" dirty="0" err="1" smtClean="0">
                <a:solidFill>
                  <a:schemeClr val="tx1"/>
                </a:solidFill>
              </a:rPr>
              <a:t>upliftment</a:t>
            </a:r>
            <a:r>
              <a:rPr lang="en-US" sz="900" dirty="0" smtClean="0">
                <a:solidFill>
                  <a:schemeClr val="tx1"/>
                </a:solidFill>
              </a:rPr>
              <a:t> in the districts of </a:t>
            </a:r>
            <a:r>
              <a:rPr lang="en-US" sz="900" dirty="0" err="1" smtClean="0">
                <a:solidFill>
                  <a:schemeClr val="tx1"/>
                </a:solidFill>
              </a:rPr>
              <a:t>Balasore</a:t>
            </a:r>
            <a:r>
              <a:rPr lang="en-US" sz="900" dirty="0" smtClean="0">
                <a:solidFill>
                  <a:schemeClr val="tx1"/>
                </a:solidFill>
              </a:rPr>
              <a:t> and </a:t>
            </a:r>
            <a:r>
              <a:rPr lang="en-US" sz="900" dirty="0" err="1" smtClean="0">
                <a:solidFill>
                  <a:schemeClr val="tx1"/>
                </a:solidFill>
              </a:rPr>
              <a:t>Bhadrak</a:t>
            </a:r>
            <a:r>
              <a:rPr lang="en-US" sz="900" dirty="0" smtClean="0">
                <a:solidFill>
                  <a:schemeClr val="tx1"/>
                </a:solidFill>
              </a:rPr>
              <a:t>.</a:t>
            </a:r>
          </a:p>
          <a:p>
            <a:pPr marL="4763" indent="6350">
              <a:lnSpc>
                <a:spcPct val="110000"/>
              </a:lnSpc>
              <a:spcBef>
                <a:spcPts val="300"/>
              </a:spcBef>
            </a:pPr>
            <a:r>
              <a:rPr lang="en-US" sz="900" b="1" dirty="0" smtClean="0">
                <a:solidFill>
                  <a:schemeClr val="tx1"/>
                </a:solidFill>
              </a:rPr>
              <a:t>Areas of Expertise:</a:t>
            </a:r>
            <a:endParaRPr lang="en-US" sz="900" dirty="0" smtClean="0">
              <a:solidFill>
                <a:schemeClr val="tx1"/>
              </a:solidFill>
            </a:endParaRPr>
          </a:p>
          <a:p>
            <a:pPr marL="4763" lvl="1" indent="6350">
              <a:lnSpc>
                <a:spcPct val="110000"/>
              </a:lnSpc>
              <a:spcBef>
                <a:spcPts val="300"/>
              </a:spcBef>
            </a:pPr>
            <a:r>
              <a:rPr lang="en-US" sz="900" dirty="0" smtClean="0">
                <a:solidFill>
                  <a:schemeClr val="tx1"/>
                </a:solidFill>
              </a:rPr>
              <a:t>Adept in the Fine Art of Project Management, A Maestro in Administration and Effective Stakeholder Communication., Profound Insights into Social Development and Skill Training Management.</a:t>
            </a:r>
          </a:p>
          <a:p>
            <a:pPr marL="4763" indent="6350">
              <a:lnSpc>
                <a:spcPct val="110000"/>
              </a:lnSpc>
              <a:spcBef>
                <a:spcPts val="300"/>
              </a:spcBef>
            </a:pPr>
            <a:r>
              <a:rPr lang="en-US" sz="900" b="1" dirty="0" smtClean="0">
                <a:solidFill>
                  <a:schemeClr val="tx1"/>
                </a:solidFill>
              </a:rPr>
              <a:t>"Mr. </a:t>
            </a:r>
            <a:r>
              <a:rPr lang="en-US" sz="900" b="1" dirty="0" err="1" smtClean="0">
                <a:solidFill>
                  <a:schemeClr val="tx1"/>
                </a:solidFill>
              </a:rPr>
              <a:t>Pradeep</a:t>
            </a:r>
            <a:r>
              <a:rPr lang="en-US" sz="900" b="1" dirty="0" smtClean="0">
                <a:solidFill>
                  <a:schemeClr val="tx1"/>
                </a:solidFill>
              </a:rPr>
              <a:t> Kumar </a:t>
            </a:r>
            <a:r>
              <a:rPr lang="en-US" sz="900" b="1" dirty="0" err="1" smtClean="0">
                <a:solidFill>
                  <a:schemeClr val="tx1"/>
                </a:solidFill>
              </a:rPr>
              <a:t>Roul</a:t>
            </a:r>
            <a:r>
              <a:rPr lang="en-US" sz="900" b="1" dirty="0" smtClean="0">
                <a:solidFill>
                  <a:schemeClr val="tx1"/>
                </a:solidFill>
              </a:rPr>
              <a:t>: An exemplary figure of compassion and dedication in the annals of community service."</a:t>
            </a:r>
          </a:p>
          <a:p>
            <a:pPr marL="4763" indent="6350">
              <a:lnSpc>
                <a:spcPct val="110000"/>
              </a:lnSpc>
              <a:spcBef>
                <a:spcPts val="300"/>
              </a:spcBef>
            </a:pPr>
            <a:endParaRPr lang="en-US" sz="900" dirty="0"/>
          </a:p>
        </p:txBody>
      </p:sp>
      <p:sp>
        <p:nvSpPr>
          <p:cNvPr id="8" name="Title 4"/>
          <p:cNvSpPr>
            <a:spLocks noGrp="1"/>
          </p:cNvSpPr>
          <p:nvPr>
            <p:ph type="title"/>
          </p:nvPr>
        </p:nvSpPr>
        <p:spPr>
          <a:xfrm>
            <a:off x="1104900" y="279400"/>
            <a:ext cx="8039100" cy="658751"/>
          </a:xfrm>
        </p:spPr>
        <p:txBody>
          <a:bodyPr/>
          <a:lstStyle/>
          <a:p>
            <a:r>
              <a:rPr lang="en-US" sz="2800" dirty="0" smtClean="0"/>
              <a:t>Mr. Pradeep Kumar Roul: </a:t>
            </a:r>
            <a:r>
              <a:rPr lang="en-US" sz="2000" dirty="0" smtClean="0"/>
              <a:t>A Paragon of </a:t>
            </a:r>
            <a:br>
              <a:rPr lang="en-US" sz="2000" dirty="0" smtClean="0"/>
            </a:br>
            <a:r>
              <a:rPr lang="en-US" sz="2000" dirty="0" smtClean="0"/>
              <a:t>Philanthropic Endeavor</a:t>
            </a:r>
            <a:endParaRPr lang="en-US" dirty="0"/>
          </a:p>
        </p:txBody>
      </p:sp>
      <p:pic>
        <p:nvPicPr>
          <p:cNvPr id="7" name="Picture 6" descr="C:\Users\DEBASISH\Desktop\base_logo_transparent_background\base_logo_transparent_background.png"/>
          <p:cNvPicPr>
            <a:picLocks noChangeAspect="1" noChangeArrowheads="1"/>
          </p:cNvPicPr>
          <p:nvPr/>
        </p:nvPicPr>
        <p:blipFill>
          <a:blip r:embed="rId2" cstate="print"/>
          <a:srcRect/>
          <a:stretch>
            <a:fillRect/>
          </a:stretch>
        </p:blipFill>
        <p:spPr bwMode="auto">
          <a:xfrm>
            <a:off x="8054302" y="109232"/>
            <a:ext cx="1016000" cy="609600"/>
          </a:xfrm>
          <a:prstGeom prst="rect">
            <a:avLst/>
          </a:prstGeom>
          <a:noFill/>
        </p:spPr>
      </p:pic>
      <p:pic>
        <p:nvPicPr>
          <p:cNvPr id="1025" name="Picture 1" descr="C:\Users\DEBASISH\Desktop\WhatsApp Image 2023-10-07 at 22.25.20.jpeg"/>
          <p:cNvPicPr>
            <a:picLocks noChangeAspect="1" noChangeArrowheads="1"/>
          </p:cNvPicPr>
          <p:nvPr/>
        </p:nvPicPr>
        <p:blipFill>
          <a:blip r:embed="rId3"/>
          <a:srcRect/>
          <a:stretch>
            <a:fillRect/>
          </a:stretch>
        </p:blipFill>
        <p:spPr bwMode="auto">
          <a:xfrm>
            <a:off x="213750" y="1033164"/>
            <a:ext cx="2065851" cy="2422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44</a:t>
            </a:fld>
            <a:endParaRPr lang="en-GB"/>
          </a:p>
        </p:txBody>
      </p:sp>
      <p:graphicFrame>
        <p:nvGraphicFramePr>
          <p:cNvPr id="5" name="Table 4"/>
          <p:cNvGraphicFramePr>
            <a:graphicFrameLocks noGrp="1"/>
          </p:cNvGraphicFramePr>
          <p:nvPr/>
        </p:nvGraphicFramePr>
        <p:xfrm>
          <a:off x="1175656" y="154382"/>
          <a:ext cx="7006443" cy="4457477"/>
        </p:xfrm>
        <a:graphic>
          <a:graphicData uri="http://schemas.openxmlformats.org/drawingml/2006/table">
            <a:tbl>
              <a:tblPr/>
              <a:tblGrid>
                <a:gridCol w="2249743"/>
                <a:gridCol w="4756700"/>
              </a:tblGrid>
              <a:tr h="167134">
                <a:tc>
                  <a:txBody>
                    <a:bodyPr/>
                    <a:lstStyle/>
                    <a:p>
                      <a:pPr marL="0" marR="0">
                        <a:lnSpc>
                          <a:spcPct val="115000"/>
                        </a:lnSpc>
                        <a:spcBef>
                          <a:spcPts val="0"/>
                        </a:spcBef>
                        <a:spcAft>
                          <a:spcPts val="0"/>
                        </a:spcAft>
                      </a:pPr>
                      <a:r>
                        <a:rPr lang="en-US" sz="1000" b="1" dirty="0">
                          <a:latin typeface="Calibri"/>
                          <a:ea typeface="Times New Roman"/>
                          <a:cs typeface="Calibri"/>
                        </a:rPr>
                        <a:t>Name</a:t>
                      </a:r>
                      <a:endParaRPr lang="en-US" sz="1000" dirty="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000" b="1">
                          <a:latin typeface="Calibri"/>
                          <a:ea typeface="Times New Roman"/>
                          <a:cs typeface="Calibri"/>
                        </a:rPr>
                        <a:t>Karuna Employability Development Trust</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628">
                <a:tc>
                  <a:txBody>
                    <a:bodyPr/>
                    <a:lstStyle/>
                    <a:p>
                      <a:pPr marL="0" marR="0">
                        <a:lnSpc>
                          <a:spcPct val="115000"/>
                        </a:lnSpc>
                        <a:spcBef>
                          <a:spcPts val="0"/>
                        </a:spcBef>
                        <a:spcAft>
                          <a:spcPts val="0"/>
                        </a:spcAft>
                      </a:pPr>
                      <a:r>
                        <a:rPr lang="en-US" sz="1000" b="1" dirty="0">
                          <a:latin typeface="Calibri"/>
                          <a:ea typeface="Times New Roman"/>
                          <a:cs typeface="Calibri"/>
                        </a:rPr>
                        <a:t>Type</a:t>
                      </a:r>
                      <a:endParaRPr lang="en-US" sz="1000" dirty="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000">
                          <a:latin typeface="Calibri"/>
                          <a:ea typeface="Times New Roman"/>
                          <a:cs typeface="Calibri"/>
                        </a:rPr>
                        <a:t>Charitable Public Trust</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255">
                <a:tc>
                  <a:txBody>
                    <a:bodyPr/>
                    <a:lstStyle/>
                    <a:p>
                      <a:pPr marL="0" marR="0">
                        <a:lnSpc>
                          <a:spcPct val="115000"/>
                        </a:lnSpc>
                        <a:spcBef>
                          <a:spcPts val="0"/>
                        </a:spcBef>
                        <a:spcAft>
                          <a:spcPts val="0"/>
                        </a:spcAft>
                      </a:pPr>
                      <a:r>
                        <a:rPr lang="en-US" sz="1000" b="1" dirty="0">
                          <a:latin typeface="Calibri"/>
                          <a:ea typeface="Times New Roman"/>
                          <a:cs typeface="Calibri"/>
                        </a:rPr>
                        <a:t>Registration No./</a:t>
                      </a:r>
                      <a:endParaRPr lang="en-US" sz="1000" dirty="0">
                        <a:latin typeface="Calibri"/>
                        <a:ea typeface="Times New Roman"/>
                        <a:cs typeface="Sendnya"/>
                      </a:endParaRPr>
                    </a:p>
                    <a:p>
                      <a:pPr marL="0" marR="0">
                        <a:lnSpc>
                          <a:spcPct val="115000"/>
                        </a:lnSpc>
                        <a:spcBef>
                          <a:spcPts val="0"/>
                        </a:spcBef>
                        <a:spcAft>
                          <a:spcPts val="0"/>
                        </a:spcAft>
                      </a:pPr>
                      <a:r>
                        <a:rPr lang="en-US" sz="1000" b="1" dirty="0">
                          <a:latin typeface="Calibri"/>
                          <a:ea typeface="Times New Roman"/>
                          <a:cs typeface="Calibri"/>
                        </a:rPr>
                        <a:t>Date of incorporation</a:t>
                      </a:r>
                      <a:endParaRPr lang="en-US" sz="1000" dirty="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000">
                          <a:latin typeface="Calibri"/>
                          <a:ea typeface="Times New Roman"/>
                          <a:cs typeface="Calibri"/>
                        </a:rPr>
                        <a:t>1132213518/17</a:t>
                      </a:r>
                      <a:r>
                        <a:rPr lang="en-US" sz="1000" baseline="30000">
                          <a:latin typeface="Calibri"/>
                          <a:ea typeface="Times New Roman"/>
                          <a:cs typeface="Calibri"/>
                        </a:rPr>
                        <a:t>th</a:t>
                      </a:r>
                      <a:r>
                        <a:rPr lang="en-US" sz="1000">
                          <a:latin typeface="Calibri"/>
                          <a:ea typeface="Times New Roman"/>
                          <a:cs typeface="Calibri"/>
                        </a:rPr>
                        <a:t> November,2022.</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628">
                <a:tc>
                  <a:txBody>
                    <a:bodyPr/>
                    <a:lstStyle/>
                    <a:p>
                      <a:pPr marL="0" marR="0">
                        <a:lnSpc>
                          <a:spcPct val="115000"/>
                        </a:lnSpc>
                        <a:spcBef>
                          <a:spcPts val="0"/>
                        </a:spcBef>
                        <a:spcAft>
                          <a:spcPts val="0"/>
                        </a:spcAft>
                      </a:pPr>
                      <a:r>
                        <a:rPr lang="en-US" sz="1000" b="1">
                          <a:latin typeface="Calibri"/>
                          <a:ea typeface="Times New Roman"/>
                          <a:cs typeface="Calibri"/>
                        </a:rPr>
                        <a:t>12A Registration No.</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Calibri"/>
                          <a:ea typeface="Times New Roman"/>
                          <a:cs typeface="Calibri"/>
                        </a:rPr>
                        <a:t>AAFTK0980LE20221</a:t>
                      </a:r>
                      <a:endParaRPr lang="en-US" sz="1000" dirty="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628">
                <a:tc>
                  <a:txBody>
                    <a:bodyPr/>
                    <a:lstStyle/>
                    <a:p>
                      <a:pPr marL="0" marR="0">
                        <a:lnSpc>
                          <a:spcPct val="115000"/>
                        </a:lnSpc>
                        <a:spcBef>
                          <a:spcPts val="0"/>
                        </a:spcBef>
                        <a:spcAft>
                          <a:spcPts val="0"/>
                        </a:spcAft>
                      </a:pPr>
                      <a:r>
                        <a:rPr lang="en-US" sz="1000" b="1">
                          <a:latin typeface="Calibri"/>
                          <a:ea typeface="Times New Roman"/>
                          <a:cs typeface="Calibri"/>
                        </a:rPr>
                        <a:t>80G Registration No.</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latin typeface="Calibri"/>
                          <a:ea typeface="Times New Roman"/>
                          <a:cs typeface="Calibri"/>
                        </a:rPr>
                        <a:t>AAFTK0980LF20231</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628">
                <a:tc>
                  <a:txBody>
                    <a:bodyPr/>
                    <a:lstStyle/>
                    <a:p>
                      <a:pPr marL="0" marR="0">
                        <a:lnSpc>
                          <a:spcPct val="115000"/>
                        </a:lnSpc>
                        <a:spcBef>
                          <a:spcPts val="0"/>
                        </a:spcBef>
                        <a:spcAft>
                          <a:spcPts val="0"/>
                        </a:spcAft>
                      </a:pPr>
                      <a:r>
                        <a:rPr lang="en-US" sz="1000" b="1">
                          <a:latin typeface="Calibri"/>
                          <a:ea typeface="Times New Roman"/>
                          <a:cs typeface="Calibri"/>
                        </a:rPr>
                        <a:t>IT Form 10A</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latin typeface="Calibri"/>
                          <a:ea typeface="Times New Roman"/>
                          <a:cs typeface="Calibri"/>
                        </a:rPr>
                        <a:t>e-Filing Acknowledgement Number: 914930940070123</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628">
                <a:tc>
                  <a:txBody>
                    <a:bodyPr/>
                    <a:lstStyle/>
                    <a:p>
                      <a:pPr marL="0" marR="0">
                        <a:lnSpc>
                          <a:spcPct val="115000"/>
                        </a:lnSpc>
                        <a:spcBef>
                          <a:spcPts val="0"/>
                        </a:spcBef>
                        <a:spcAft>
                          <a:spcPts val="0"/>
                        </a:spcAft>
                      </a:pPr>
                      <a:r>
                        <a:rPr lang="en-US" sz="1000" b="1">
                          <a:latin typeface="Calibri"/>
                          <a:ea typeface="Times New Roman"/>
                          <a:cs typeface="Calibri"/>
                        </a:rPr>
                        <a:t>FCRA No.</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latin typeface="Calibri"/>
                          <a:ea typeface="Times New Roman"/>
                          <a:cs typeface="Calibri"/>
                        </a:rPr>
                        <a:t>- NA -</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628">
                <a:tc>
                  <a:txBody>
                    <a:bodyPr/>
                    <a:lstStyle/>
                    <a:p>
                      <a:pPr marL="0" marR="0">
                        <a:lnSpc>
                          <a:spcPct val="115000"/>
                        </a:lnSpc>
                        <a:spcBef>
                          <a:spcPts val="0"/>
                        </a:spcBef>
                        <a:spcAft>
                          <a:spcPts val="0"/>
                        </a:spcAft>
                      </a:pPr>
                      <a:r>
                        <a:rPr lang="en-US" sz="1000" b="1">
                          <a:latin typeface="Calibri"/>
                          <a:ea typeface="Times New Roman"/>
                          <a:cs typeface="Calibri"/>
                        </a:rPr>
                        <a:t>Darpan Id.</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000">
                          <a:latin typeface="Calibri"/>
                          <a:ea typeface="Times New Roman"/>
                          <a:cs typeface="Calibri"/>
                        </a:rPr>
                        <a:t>OR/2022/0334115</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628">
                <a:tc>
                  <a:txBody>
                    <a:bodyPr/>
                    <a:lstStyle/>
                    <a:p>
                      <a:pPr marL="0" marR="0">
                        <a:lnSpc>
                          <a:spcPct val="115000"/>
                        </a:lnSpc>
                        <a:spcBef>
                          <a:spcPts val="0"/>
                        </a:spcBef>
                        <a:spcAft>
                          <a:spcPts val="0"/>
                        </a:spcAft>
                      </a:pPr>
                      <a:r>
                        <a:rPr lang="en-US" sz="1000" b="1">
                          <a:latin typeface="Calibri"/>
                          <a:ea typeface="Times New Roman"/>
                          <a:cs typeface="Calibri"/>
                        </a:rPr>
                        <a:t>PAN Number</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latin typeface="Calibri"/>
                          <a:ea typeface="Times New Roman"/>
                          <a:cs typeface="Calibri"/>
                        </a:rPr>
                        <a:t>AAFTK0980L</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628">
                <a:tc>
                  <a:txBody>
                    <a:bodyPr/>
                    <a:lstStyle/>
                    <a:p>
                      <a:pPr marL="0" marR="0">
                        <a:lnSpc>
                          <a:spcPct val="115000"/>
                        </a:lnSpc>
                        <a:spcBef>
                          <a:spcPts val="0"/>
                        </a:spcBef>
                        <a:spcAft>
                          <a:spcPts val="0"/>
                        </a:spcAft>
                      </a:pPr>
                      <a:r>
                        <a:rPr lang="en-US" sz="1000" b="1">
                          <a:latin typeface="Calibri"/>
                          <a:ea typeface="Times New Roman"/>
                          <a:cs typeface="Calibri"/>
                        </a:rPr>
                        <a:t>TAN Number</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latin typeface="Calibri"/>
                          <a:ea typeface="Times New Roman"/>
                          <a:cs typeface="Calibri"/>
                        </a:rPr>
                        <a:t>BBNK03017A</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628">
                <a:tc>
                  <a:txBody>
                    <a:bodyPr/>
                    <a:lstStyle/>
                    <a:p>
                      <a:pPr marL="0" marR="0">
                        <a:lnSpc>
                          <a:spcPct val="115000"/>
                        </a:lnSpc>
                        <a:spcBef>
                          <a:spcPts val="0"/>
                        </a:spcBef>
                        <a:spcAft>
                          <a:spcPts val="0"/>
                        </a:spcAft>
                      </a:pPr>
                      <a:r>
                        <a:rPr lang="en-US" sz="1000" b="1">
                          <a:latin typeface="Calibri"/>
                          <a:ea typeface="Times New Roman"/>
                          <a:cs typeface="Calibri"/>
                        </a:rPr>
                        <a:t>GST Number</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latin typeface="Calibri"/>
                          <a:ea typeface="Times New Roman"/>
                          <a:cs typeface="Calibri"/>
                        </a:rPr>
                        <a:t>21AAFTK0980L1ZK</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628">
                <a:tc>
                  <a:txBody>
                    <a:bodyPr/>
                    <a:lstStyle/>
                    <a:p>
                      <a:pPr marL="0" marR="0">
                        <a:lnSpc>
                          <a:spcPct val="115000"/>
                        </a:lnSpc>
                        <a:spcBef>
                          <a:spcPts val="0"/>
                        </a:spcBef>
                        <a:spcAft>
                          <a:spcPts val="0"/>
                        </a:spcAft>
                      </a:pPr>
                      <a:r>
                        <a:rPr lang="en-US" sz="1000" b="1" u="none" dirty="0" smtClean="0">
                          <a:solidFill>
                            <a:schemeClr val="tx1"/>
                          </a:solidFill>
                          <a:latin typeface="Calibri"/>
                          <a:ea typeface="Times New Roman"/>
                          <a:cs typeface="Calibri"/>
                        </a:rPr>
                        <a:t>UDYAM Registration</a:t>
                      </a:r>
                      <a:r>
                        <a:rPr lang="en-US" sz="1000" b="1" u="none" baseline="0" dirty="0" smtClean="0">
                          <a:solidFill>
                            <a:schemeClr val="tx1"/>
                          </a:solidFill>
                          <a:latin typeface="Calibri"/>
                          <a:ea typeface="Times New Roman"/>
                          <a:cs typeface="Calibri"/>
                        </a:rPr>
                        <a:t> No.</a:t>
                      </a:r>
                      <a:endParaRPr lang="en-US" sz="1000" u="none" dirty="0">
                        <a:solidFill>
                          <a:schemeClr val="tx1"/>
                        </a:solidFill>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latin typeface="Calibri"/>
                          <a:ea typeface="Times New Roman"/>
                          <a:cs typeface="Calibri"/>
                        </a:rPr>
                        <a:t>UDYAM-OD-19-0039639</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149">
                <a:tc>
                  <a:txBody>
                    <a:bodyPr/>
                    <a:lstStyle/>
                    <a:p>
                      <a:pPr marL="0" marR="0">
                        <a:lnSpc>
                          <a:spcPct val="115000"/>
                        </a:lnSpc>
                        <a:spcBef>
                          <a:spcPts val="0"/>
                        </a:spcBef>
                        <a:spcAft>
                          <a:spcPts val="0"/>
                        </a:spcAft>
                      </a:pPr>
                      <a:r>
                        <a:rPr lang="en-US" sz="1000" b="1" dirty="0">
                          <a:latin typeface="Calibri"/>
                          <a:ea typeface="Times New Roman"/>
                          <a:cs typeface="Calibri"/>
                        </a:rPr>
                        <a:t>Trademark </a:t>
                      </a:r>
                      <a:r>
                        <a:rPr lang="en-US" sz="1000" b="1" dirty="0" smtClean="0">
                          <a:latin typeface="Calibri"/>
                          <a:ea typeface="Times New Roman"/>
                          <a:cs typeface="Calibri"/>
                        </a:rPr>
                        <a:t>Registrations</a:t>
                      </a:r>
                      <a:endParaRPr lang="en-US" sz="1000" dirty="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Calibri"/>
                          <a:ea typeface="Times New Roman"/>
                          <a:cs typeface="Calibri"/>
                        </a:rPr>
                        <a:t>KEDT: 5791954 (03/02/2023). KEFT: 5843467 (11/03/2023). EFS: 5853671 (18/03/2023)</a:t>
                      </a:r>
                      <a:endParaRPr lang="en-US" sz="1000" dirty="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149">
                <a:tc>
                  <a:txBody>
                    <a:bodyPr/>
                    <a:lstStyle/>
                    <a:p>
                      <a:pPr marL="0" marR="0">
                        <a:lnSpc>
                          <a:spcPct val="115000"/>
                        </a:lnSpc>
                        <a:spcBef>
                          <a:spcPts val="0"/>
                        </a:spcBef>
                        <a:spcAft>
                          <a:spcPts val="0"/>
                        </a:spcAft>
                      </a:pPr>
                      <a:r>
                        <a:rPr lang="en-US" sz="1000" b="1" dirty="0">
                          <a:latin typeface="Calibri"/>
                          <a:ea typeface="Times New Roman"/>
                          <a:cs typeface="Calibri"/>
                        </a:rPr>
                        <a:t>Registered Office</a:t>
                      </a:r>
                      <a:endParaRPr lang="en-US" sz="1000" dirty="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it-IT" sz="1000" dirty="0">
                          <a:latin typeface="Calibri"/>
                          <a:ea typeface="Times New Roman"/>
                          <a:cs typeface="Calibri"/>
                        </a:rPr>
                        <a:t>Plot No 126/2262, Khandagiri Vihar, Khandagiri, Bhubaneswar, Khurda, Orissa, Pin- 751030</a:t>
                      </a:r>
                      <a:endParaRPr lang="en-US" sz="1000" dirty="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007">
                <a:tc>
                  <a:txBody>
                    <a:bodyPr/>
                    <a:lstStyle/>
                    <a:p>
                      <a:pPr marL="0" marR="0">
                        <a:lnSpc>
                          <a:spcPct val="115000"/>
                        </a:lnSpc>
                        <a:spcBef>
                          <a:spcPts val="0"/>
                        </a:spcBef>
                        <a:spcAft>
                          <a:spcPts val="0"/>
                        </a:spcAft>
                      </a:pPr>
                      <a:r>
                        <a:rPr lang="en-US" sz="1000" b="1" dirty="0">
                          <a:latin typeface="Calibri"/>
                          <a:ea typeface="Times New Roman"/>
                          <a:cs typeface="Calibri"/>
                        </a:rPr>
                        <a:t>Major Projects</a:t>
                      </a:r>
                      <a:endParaRPr lang="en-US" sz="1000" dirty="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latin typeface="Calibri"/>
                          <a:ea typeface="Times New Roman"/>
                          <a:cs typeface="Calibri"/>
                        </a:rPr>
                        <a:t>Please refer to </a:t>
                      </a:r>
                      <a:r>
                        <a:rPr lang="en-US" sz="1000" dirty="0">
                          <a:latin typeface="Calibri"/>
                          <a:ea typeface="Times New Roman"/>
                          <a:cs typeface="Calibri"/>
                          <a:hlinkClick r:id="rId2"/>
                        </a:rPr>
                        <a:t>https://www.karunaedt.org/</a:t>
                      </a:r>
                      <a:endParaRPr lang="en-US" sz="1000" dirty="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628">
                <a:tc>
                  <a:txBody>
                    <a:bodyPr/>
                    <a:lstStyle/>
                    <a:p>
                      <a:pPr marL="0" marR="0">
                        <a:lnSpc>
                          <a:spcPct val="115000"/>
                        </a:lnSpc>
                        <a:spcBef>
                          <a:spcPts val="0"/>
                        </a:spcBef>
                        <a:spcAft>
                          <a:spcPts val="0"/>
                        </a:spcAft>
                      </a:pPr>
                      <a:r>
                        <a:rPr lang="en-US" sz="1000" b="1">
                          <a:latin typeface="Calibri"/>
                          <a:ea typeface="Times New Roman"/>
                          <a:cs typeface="Calibri"/>
                        </a:rPr>
                        <a:t>Geographical Areas of work</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latin typeface="Calibri"/>
                          <a:ea typeface="Times New Roman"/>
                          <a:cs typeface="Calibri"/>
                        </a:rPr>
                        <a:t>Odisha</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3138">
                <a:tc>
                  <a:txBody>
                    <a:bodyPr/>
                    <a:lstStyle/>
                    <a:p>
                      <a:pPr marL="0" marR="0">
                        <a:lnSpc>
                          <a:spcPct val="115000"/>
                        </a:lnSpc>
                        <a:spcBef>
                          <a:spcPts val="0"/>
                        </a:spcBef>
                        <a:spcAft>
                          <a:spcPts val="0"/>
                        </a:spcAft>
                      </a:pPr>
                      <a:r>
                        <a:rPr lang="en-US" sz="1000" b="1" dirty="0">
                          <a:latin typeface="Calibri"/>
                          <a:ea typeface="Times New Roman"/>
                          <a:cs typeface="Calibri"/>
                        </a:rPr>
                        <a:t>Karuna Employability Development </a:t>
                      </a:r>
                      <a:r>
                        <a:rPr lang="en-US" sz="1000" b="1" dirty="0" smtClean="0">
                          <a:latin typeface="Calibri"/>
                          <a:ea typeface="Times New Roman"/>
                          <a:cs typeface="Calibri"/>
                        </a:rPr>
                        <a:t>Trust </a:t>
                      </a:r>
                    </a:p>
                    <a:p>
                      <a:pPr marL="0" marR="0">
                        <a:lnSpc>
                          <a:spcPct val="115000"/>
                        </a:lnSpc>
                        <a:spcBef>
                          <a:spcPts val="0"/>
                        </a:spcBef>
                        <a:spcAft>
                          <a:spcPts val="0"/>
                        </a:spcAft>
                      </a:pPr>
                      <a:r>
                        <a:rPr lang="en-US" sz="1000" b="1" dirty="0" smtClean="0">
                          <a:solidFill>
                            <a:srgbClr val="222222"/>
                          </a:solidFill>
                          <a:latin typeface="Calibri"/>
                          <a:ea typeface="Times New Roman"/>
                          <a:cs typeface="Calibri"/>
                        </a:rPr>
                        <a:t>Bank </a:t>
                      </a:r>
                      <a:r>
                        <a:rPr lang="en-US" sz="1000" b="1" dirty="0">
                          <a:solidFill>
                            <a:srgbClr val="222222"/>
                          </a:solidFill>
                          <a:latin typeface="Calibri"/>
                          <a:ea typeface="Times New Roman"/>
                          <a:cs typeface="Calibri"/>
                        </a:rPr>
                        <a:t>Account Details</a:t>
                      </a:r>
                      <a:endParaRPr lang="en-US" sz="1000" dirty="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solidFill>
                            <a:srgbClr val="222222"/>
                          </a:solidFill>
                          <a:latin typeface="Calibri"/>
                          <a:ea typeface="Times New Roman"/>
                          <a:cs typeface="Calibri"/>
                        </a:rPr>
                        <a:t>Name of the </a:t>
                      </a:r>
                      <a:r>
                        <a:rPr lang="en-US" sz="1000" dirty="0" err="1">
                          <a:solidFill>
                            <a:srgbClr val="222222"/>
                          </a:solidFill>
                          <a:latin typeface="Calibri"/>
                          <a:ea typeface="Times New Roman"/>
                          <a:cs typeface="Calibri"/>
                        </a:rPr>
                        <a:t>Account:Karuna</a:t>
                      </a:r>
                      <a:r>
                        <a:rPr lang="en-US" sz="1000" dirty="0">
                          <a:solidFill>
                            <a:srgbClr val="222222"/>
                          </a:solidFill>
                          <a:latin typeface="Calibri"/>
                          <a:ea typeface="Times New Roman"/>
                          <a:cs typeface="Calibri"/>
                        </a:rPr>
                        <a:t> Employability Development Trust</a:t>
                      </a:r>
                      <a:endParaRPr lang="en-US" sz="1000" dirty="0">
                        <a:latin typeface="Calibri"/>
                        <a:ea typeface="Times New Roman"/>
                        <a:cs typeface="Sendnya"/>
                      </a:endParaRPr>
                    </a:p>
                    <a:p>
                      <a:pPr marL="0" marR="0">
                        <a:lnSpc>
                          <a:spcPct val="115000"/>
                        </a:lnSpc>
                        <a:spcBef>
                          <a:spcPts val="0"/>
                        </a:spcBef>
                        <a:spcAft>
                          <a:spcPts val="0"/>
                        </a:spcAft>
                      </a:pPr>
                      <a:r>
                        <a:rPr lang="en-US" sz="1000" dirty="0">
                          <a:solidFill>
                            <a:srgbClr val="222222"/>
                          </a:solidFill>
                          <a:latin typeface="Calibri"/>
                          <a:ea typeface="Times New Roman"/>
                          <a:cs typeface="Calibri"/>
                        </a:rPr>
                        <a:t>Account Number:120002500605</a:t>
                      </a:r>
                      <a:endParaRPr lang="en-US" sz="1000" dirty="0">
                        <a:latin typeface="Calibri"/>
                        <a:ea typeface="Times New Roman"/>
                        <a:cs typeface="Sendnya"/>
                      </a:endParaRPr>
                    </a:p>
                    <a:p>
                      <a:pPr marL="0" marR="0">
                        <a:lnSpc>
                          <a:spcPct val="115000"/>
                        </a:lnSpc>
                        <a:spcBef>
                          <a:spcPts val="0"/>
                        </a:spcBef>
                        <a:spcAft>
                          <a:spcPts val="0"/>
                        </a:spcAft>
                      </a:pPr>
                      <a:r>
                        <a:rPr lang="en-US" sz="1000" dirty="0">
                          <a:solidFill>
                            <a:srgbClr val="222222"/>
                          </a:solidFill>
                          <a:latin typeface="Calibri"/>
                          <a:ea typeface="Times New Roman"/>
                          <a:cs typeface="Calibri"/>
                        </a:rPr>
                        <a:t>Current Account</a:t>
                      </a:r>
                      <a:endParaRPr lang="en-US" sz="1000" dirty="0">
                        <a:latin typeface="Calibri"/>
                        <a:ea typeface="Times New Roman"/>
                        <a:cs typeface="Sendnya"/>
                      </a:endParaRPr>
                    </a:p>
                    <a:p>
                      <a:pPr marL="0" marR="0">
                        <a:lnSpc>
                          <a:spcPct val="115000"/>
                        </a:lnSpc>
                        <a:spcBef>
                          <a:spcPts val="0"/>
                        </a:spcBef>
                        <a:spcAft>
                          <a:spcPts val="0"/>
                        </a:spcAft>
                      </a:pPr>
                      <a:r>
                        <a:rPr lang="en-US" sz="1000" dirty="0">
                          <a:solidFill>
                            <a:srgbClr val="222222"/>
                          </a:solidFill>
                          <a:latin typeface="Calibri"/>
                          <a:ea typeface="Times New Roman"/>
                          <a:cs typeface="Calibri"/>
                        </a:rPr>
                        <a:t>IFSC Code:CNRB0002487</a:t>
                      </a:r>
                      <a:endParaRPr lang="en-US" sz="1000" dirty="0">
                        <a:latin typeface="Calibri"/>
                        <a:ea typeface="Times New Roman"/>
                        <a:cs typeface="Sendnya"/>
                      </a:endParaRPr>
                    </a:p>
                    <a:p>
                      <a:pPr marL="0" marR="0">
                        <a:lnSpc>
                          <a:spcPct val="115000"/>
                        </a:lnSpc>
                        <a:spcBef>
                          <a:spcPts val="0"/>
                        </a:spcBef>
                        <a:spcAft>
                          <a:spcPts val="0"/>
                        </a:spcAft>
                      </a:pPr>
                      <a:r>
                        <a:rPr lang="en-US" sz="1000" dirty="0" err="1">
                          <a:solidFill>
                            <a:srgbClr val="222222"/>
                          </a:solidFill>
                          <a:latin typeface="Calibri"/>
                          <a:ea typeface="Times New Roman"/>
                          <a:cs typeface="Calibri"/>
                        </a:rPr>
                        <a:t>Canara</a:t>
                      </a:r>
                      <a:r>
                        <a:rPr lang="en-US" sz="1000" dirty="0">
                          <a:solidFill>
                            <a:srgbClr val="222222"/>
                          </a:solidFill>
                          <a:latin typeface="Calibri"/>
                          <a:ea typeface="Times New Roman"/>
                          <a:cs typeface="Calibri"/>
                        </a:rPr>
                        <a:t> Bank, </a:t>
                      </a:r>
                      <a:r>
                        <a:rPr lang="en-US" sz="1000" dirty="0" err="1">
                          <a:solidFill>
                            <a:srgbClr val="222222"/>
                          </a:solidFill>
                          <a:latin typeface="Calibri"/>
                          <a:ea typeface="Times New Roman"/>
                          <a:cs typeface="Calibri"/>
                        </a:rPr>
                        <a:t>Shaheed</a:t>
                      </a:r>
                      <a:r>
                        <a:rPr lang="en-US" sz="1000" dirty="0">
                          <a:solidFill>
                            <a:srgbClr val="222222"/>
                          </a:solidFill>
                          <a:latin typeface="Calibri"/>
                          <a:ea typeface="Times New Roman"/>
                          <a:cs typeface="Calibri"/>
                        </a:rPr>
                        <a:t> Nagar Branch, Bhubaneswar</a:t>
                      </a:r>
                      <a:endParaRPr lang="en-US" sz="1000" dirty="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628">
                <a:tc>
                  <a:txBody>
                    <a:bodyPr/>
                    <a:lstStyle/>
                    <a:p>
                      <a:pPr marL="0" marR="0">
                        <a:lnSpc>
                          <a:spcPct val="115000"/>
                        </a:lnSpc>
                        <a:spcBef>
                          <a:spcPts val="0"/>
                        </a:spcBef>
                        <a:spcAft>
                          <a:spcPts val="0"/>
                        </a:spcAft>
                      </a:pPr>
                      <a:r>
                        <a:rPr lang="en-US" sz="1000" b="1">
                          <a:solidFill>
                            <a:srgbClr val="222222"/>
                          </a:solidFill>
                          <a:latin typeface="Calibri"/>
                          <a:ea typeface="Times New Roman"/>
                          <a:cs typeface="Calibri"/>
                        </a:rPr>
                        <a:t>E-mail</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u="sng">
                          <a:solidFill>
                            <a:srgbClr val="0000FF"/>
                          </a:solidFill>
                          <a:latin typeface="Calibri"/>
                          <a:ea typeface="Times New Roman"/>
                          <a:cs typeface="Calibri"/>
                          <a:hlinkClick r:id="rId3"/>
                        </a:rPr>
                        <a:t>Info@karunaedt.org</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628">
                <a:tc>
                  <a:txBody>
                    <a:bodyPr/>
                    <a:lstStyle/>
                    <a:p>
                      <a:pPr marL="0" marR="0">
                        <a:lnSpc>
                          <a:spcPct val="115000"/>
                        </a:lnSpc>
                        <a:spcBef>
                          <a:spcPts val="0"/>
                        </a:spcBef>
                        <a:spcAft>
                          <a:spcPts val="0"/>
                        </a:spcAft>
                      </a:pPr>
                      <a:r>
                        <a:rPr lang="en-US" sz="1000" b="1">
                          <a:solidFill>
                            <a:srgbClr val="222222"/>
                          </a:solidFill>
                          <a:latin typeface="Calibri"/>
                          <a:ea typeface="Times New Roman"/>
                          <a:cs typeface="Calibri"/>
                        </a:rPr>
                        <a:t>Website</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u="sng">
                          <a:solidFill>
                            <a:srgbClr val="0000FF"/>
                          </a:solidFill>
                          <a:latin typeface="Calibri"/>
                          <a:ea typeface="Times New Roman"/>
                          <a:cs typeface="Calibri"/>
                          <a:hlinkClick r:id="rId4"/>
                        </a:rPr>
                        <a:t>http://karunaedt.org/</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628">
                <a:tc>
                  <a:txBody>
                    <a:bodyPr/>
                    <a:lstStyle/>
                    <a:p>
                      <a:pPr marL="0" marR="0">
                        <a:lnSpc>
                          <a:spcPct val="115000"/>
                        </a:lnSpc>
                        <a:spcBef>
                          <a:spcPts val="0"/>
                        </a:spcBef>
                        <a:spcAft>
                          <a:spcPts val="0"/>
                        </a:spcAft>
                      </a:pPr>
                      <a:r>
                        <a:rPr lang="en-US" sz="1000" b="1">
                          <a:solidFill>
                            <a:srgbClr val="222222"/>
                          </a:solidFill>
                          <a:latin typeface="Calibri"/>
                          <a:ea typeface="Times New Roman"/>
                          <a:cs typeface="Calibri"/>
                        </a:rPr>
                        <a:t>Telephone</a:t>
                      </a:r>
                      <a:endParaRPr lang="en-US" sz="100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solidFill>
                            <a:srgbClr val="222222"/>
                          </a:solidFill>
                          <a:latin typeface="Calibri"/>
                          <a:ea typeface="Times New Roman"/>
                          <a:cs typeface="Calibri"/>
                        </a:rPr>
                        <a:t>(0674) 2384743/ +91 9692747601</a:t>
                      </a:r>
                      <a:endParaRPr lang="en-US" sz="1000" dirty="0">
                        <a:latin typeface="Calibri"/>
                        <a:ea typeface="Times New Roman"/>
                        <a:cs typeface="Sendnya"/>
                      </a:endParaRPr>
                    </a:p>
                  </a:txBody>
                  <a:tcPr marL="27933" marR="2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Picture 3" descr="C:\Users\DEBASISH\Desktop\base_logo_transparent_background\base_logo_transparent_background.png"/>
          <p:cNvPicPr>
            <a:picLocks noChangeAspect="1" noChangeArrowheads="1"/>
          </p:cNvPicPr>
          <p:nvPr/>
        </p:nvPicPr>
        <p:blipFill>
          <a:blip r:embed="rId5" cstate="print"/>
          <a:srcRect/>
          <a:stretch>
            <a:fillRect/>
          </a:stretch>
        </p:blipFill>
        <p:spPr bwMode="auto">
          <a:xfrm>
            <a:off x="8101802" y="109232"/>
            <a:ext cx="1016000" cy="609600"/>
          </a:xfrm>
          <a:prstGeom prst="rect">
            <a:avLst/>
          </a:prstGeom>
          <a:noFill/>
        </p:spPr>
      </p:pic>
      <p:sp>
        <p:nvSpPr>
          <p:cNvPr id="8" name="Rectangle 7"/>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9" name="Straight Connector 8"/>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45</a:t>
            </a:fld>
            <a:endParaRPr lang="en-GB"/>
          </a:p>
        </p:txBody>
      </p:sp>
      <p:pic>
        <p:nvPicPr>
          <p:cNvPr id="90114" name="Picture 2" descr="C:\Users\DEBASISH\Desktop\KCFMS\fwdkedtcontentimageslogo\logo with trademark\EFS TM 4.png"/>
          <p:cNvPicPr>
            <a:picLocks noChangeAspect="1" noChangeArrowheads="1"/>
          </p:cNvPicPr>
          <p:nvPr/>
        </p:nvPicPr>
        <p:blipFill>
          <a:blip r:embed="rId2"/>
          <a:srcRect/>
          <a:stretch>
            <a:fillRect/>
          </a:stretch>
        </p:blipFill>
        <p:spPr bwMode="auto">
          <a:xfrm>
            <a:off x="4922313" y="3638060"/>
            <a:ext cx="2008785" cy="1339190"/>
          </a:xfrm>
          <a:prstGeom prst="rect">
            <a:avLst/>
          </a:prstGeom>
          <a:noFill/>
        </p:spPr>
      </p:pic>
      <p:pic>
        <p:nvPicPr>
          <p:cNvPr id="90115" name="Picture 3" descr="C:\Users\DEBASISH\Desktop\KCFMS\fwdkedtcontentimageslogo\logo with trademark\karuna tm 2.png"/>
          <p:cNvPicPr>
            <a:picLocks noChangeAspect="1" noChangeArrowheads="1"/>
          </p:cNvPicPr>
          <p:nvPr/>
        </p:nvPicPr>
        <p:blipFill>
          <a:blip r:embed="rId3"/>
          <a:srcRect/>
          <a:stretch>
            <a:fillRect/>
          </a:stretch>
        </p:blipFill>
        <p:spPr bwMode="auto">
          <a:xfrm>
            <a:off x="659081" y="453985"/>
            <a:ext cx="2400669" cy="1600446"/>
          </a:xfrm>
          <a:prstGeom prst="rect">
            <a:avLst/>
          </a:prstGeom>
          <a:noFill/>
        </p:spPr>
      </p:pic>
      <p:pic>
        <p:nvPicPr>
          <p:cNvPr id="90116" name="Picture 4" descr="C:\Users\DEBASISH\Desktop\KCFMS\fwdkedtcontentimageslogo\logo with trademark\KEFT tm 4.png"/>
          <p:cNvPicPr>
            <a:picLocks noChangeAspect="1" noChangeArrowheads="1"/>
          </p:cNvPicPr>
          <p:nvPr/>
        </p:nvPicPr>
        <p:blipFill>
          <a:blip r:embed="rId4"/>
          <a:srcRect/>
          <a:stretch>
            <a:fillRect/>
          </a:stretch>
        </p:blipFill>
        <p:spPr bwMode="auto">
          <a:xfrm>
            <a:off x="2962900" y="2553195"/>
            <a:ext cx="2818523" cy="1879015"/>
          </a:xfrm>
          <a:prstGeom prst="rect">
            <a:avLst/>
          </a:prstGeom>
          <a:noFill/>
        </p:spPr>
      </p:pic>
      <p:grpSp>
        <p:nvGrpSpPr>
          <p:cNvPr id="10" name="Group 9"/>
          <p:cNvGrpSpPr>
            <a:grpSpLocks noChangeAspect="1"/>
          </p:cNvGrpSpPr>
          <p:nvPr/>
        </p:nvGrpSpPr>
        <p:grpSpPr>
          <a:xfrm>
            <a:off x="1864426" y="1674419"/>
            <a:ext cx="3895111" cy="1009404"/>
            <a:chOff x="11875" y="3859480"/>
            <a:chExt cx="4420985" cy="1236520"/>
          </a:xfrm>
        </p:grpSpPr>
        <p:pic>
          <p:nvPicPr>
            <p:cNvPr id="11" name="Picture 1" descr="C:\Users\DEBASISH\Desktop\KCFMS\fwdkedtcontentimageslogo\K-cmfs logo-02.jpg"/>
            <p:cNvPicPr>
              <a:picLocks noChangeAspect="1" noChangeArrowheads="1"/>
            </p:cNvPicPr>
            <p:nvPr/>
          </p:nvPicPr>
          <p:blipFill>
            <a:blip r:embed="rId5"/>
            <a:srcRect/>
            <a:stretch>
              <a:fillRect/>
            </a:stretch>
          </p:blipFill>
          <p:spPr bwMode="auto">
            <a:xfrm>
              <a:off x="11875" y="3956268"/>
              <a:ext cx="3992913" cy="1139732"/>
            </a:xfrm>
            <a:prstGeom prst="rect">
              <a:avLst/>
            </a:prstGeom>
            <a:noFill/>
          </p:spPr>
        </p:pic>
        <p:sp>
          <p:nvSpPr>
            <p:cNvPr id="12" name="TextBox 11"/>
            <p:cNvSpPr txBox="1"/>
            <p:nvPr/>
          </p:nvSpPr>
          <p:spPr>
            <a:xfrm>
              <a:off x="3990110" y="3859480"/>
              <a:ext cx="442750" cy="307777"/>
            </a:xfrm>
            <a:prstGeom prst="rect">
              <a:avLst/>
            </a:prstGeom>
            <a:noFill/>
          </p:spPr>
          <p:txBody>
            <a:bodyPr wrap="none" rtlCol="0">
              <a:spAutoFit/>
            </a:bodyPr>
            <a:lstStyle/>
            <a:p>
              <a:r>
                <a:rPr lang="en-US" b="1" dirty="0" smtClean="0"/>
                <a:t>TM</a:t>
              </a:r>
              <a:endParaRPr lang="en-US" b="1" dirty="0"/>
            </a:p>
          </p:txBody>
        </p:sp>
      </p:grpSp>
      <p:pic>
        <p:nvPicPr>
          <p:cNvPr id="9" name="Picture 8" descr="C:\Users\DEBASISH\Desktop\base_logo_transparent_background\base_logo_transparent_background.png"/>
          <p:cNvPicPr>
            <a:picLocks noChangeAspect="1" noChangeArrowheads="1"/>
          </p:cNvPicPr>
          <p:nvPr/>
        </p:nvPicPr>
        <p:blipFill>
          <a:blip r:embed="rId6" cstate="print"/>
          <a:srcRect/>
          <a:stretch>
            <a:fillRect/>
          </a:stretch>
        </p:blipFill>
        <p:spPr bwMode="auto">
          <a:xfrm>
            <a:off x="8054302" y="109232"/>
            <a:ext cx="1016000" cy="609600"/>
          </a:xfrm>
          <a:prstGeom prst="rect">
            <a:avLst/>
          </a:prstGeom>
          <a:noFill/>
        </p:spPr>
      </p:pic>
      <p:sp>
        <p:nvSpPr>
          <p:cNvPr id="15" name="Rectangle 14"/>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6" name="Straight Connector 15"/>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46</a:t>
            </a:fld>
            <a:endParaRPr lang="en-GB"/>
          </a:p>
        </p:txBody>
      </p:sp>
      <p:pic>
        <p:nvPicPr>
          <p:cNvPr id="7" name="Picture 6" descr="C:\Users\DEBASISH\Desktop\base_logo_transparent_background\base_logo_transparent_background.png"/>
          <p:cNvPicPr>
            <a:picLocks noChangeAspect="1" noChangeArrowheads="1"/>
          </p:cNvPicPr>
          <p:nvPr/>
        </p:nvPicPr>
        <p:blipFill>
          <a:blip r:embed="rId2" cstate="print"/>
          <a:srcRect/>
          <a:stretch>
            <a:fillRect/>
          </a:stretch>
        </p:blipFill>
        <p:spPr bwMode="auto">
          <a:xfrm>
            <a:off x="8054302" y="109232"/>
            <a:ext cx="1016000" cy="609600"/>
          </a:xfrm>
          <a:prstGeom prst="rect">
            <a:avLst/>
          </a:prstGeom>
          <a:noFill/>
        </p:spPr>
      </p:pic>
      <p:pic>
        <p:nvPicPr>
          <p:cNvPr id="96260" name="Picture 4" descr="C:\Users\DEBASISH\Downloads\WhatsApp Image 2023-10-07 at 02.11.56.jpeg"/>
          <p:cNvPicPr>
            <a:picLocks noChangeAspect="1" noChangeArrowheads="1"/>
          </p:cNvPicPr>
          <p:nvPr/>
        </p:nvPicPr>
        <p:blipFill>
          <a:blip r:embed="rId3">
            <a:lum bright="3000" contrast="8000"/>
          </a:blip>
          <a:srcRect/>
          <a:stretch>
            <a:fillRect/>
          </a:stretch>
        </p:blipFill>
        <p:spPr bwMode="auto">
          <a:xfrm>
            <a:off x="1499997" y="770264"/>
            <a:ext cx="2846366" cy="36846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6261" name="Picture 5" descr="C:\Users\DEBASISH\Downloads\WhatsApp Image 2023-10-07 at 02.01.27.jpeg"/>
          <p:cNvPicPr>
            <a:picLocks noChangeAspect="1" noChangeArrowheads="1"/>
          </p:cNvPicPr>
          <p:nvPr/>
        </p:nvPicPr>
        <p:blipFill>
          <a:blip r:embed="rId4"/>
          <a:srcRect/>
          <a:stretch>
            <a:fillRect/>
          </a:stretch>
        </p:blipFill>
        <p:spPr bwMode="auto">
          <a:xfrm>
            <a:off x="5443906" y="768144"/>
            <a:ext cx="2607562" cy="3688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9" name="Straight Connector 8"/>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47</a:t>
            </a:fld>
            <a:endParaRPr lang="en-GB"/>
          </a:p>
        </p:txBody>
      </p:sp>
      <p:pic>
        <p:nvPicPr>
          <p:cNvPr id="7" name="Picture 6" descr="C:\Users\DEBASISH\Desktop\base_logo_transparent_background\base_logo_transparent_background.png"/>
          <p:cNvPicPr>
            <a:picLocks noChangeAspect="1" noChangeArrowheads="1"/>
          </p:cNvPicPr>
          <p:nvPr/>
        </p:nvPicPr>
        <p:blipFill>
          <a:blip r:embed="rId2" cstate="print"/>
          <a:srcRect/>
          <a:stretch>
            <a:fillRect/>
          </a:stretch>
        </p:blipFill>
        <p:spPr bwMode="auto">
          <a:xfrm>
            <a:off x="8054302" y="109232"/>
            <a:ext cx="1016000" cy="609600"/>
          </a:xfrm>
          <a:prstGeom prst="rect">
            <a:avLst/>
          </a:prstGeom>
          <a:noFill/>
        </p:spPr>
      </p:pic>
      <p:pic>
        <p:nvPicPr>
          <p:cNvPr id="98306" name="Picture 2" descr="C:\Users\DEBASISH\Desktop\WhatsApp Image 2023-10-07 at 02.01.27.jpeg"/>
          <p:cNvPicPr>
            <a:picLocks noChangeAspect="1" noChangeArrowheads="1"/>
          </p:cNvPicPr>
          <p:nvPr/>
        </p:nvPicPr>
        <p:blipFill>
          <a:blip r:embed="rId3"/>
          <a:srcRect/>
          <a:stretch>
            <a:fillRect/>
          </a:stretch>
        </p:blipFill>
        <p:spPr bwMode="auto">
          <a:xfrm>
            <a:off x="1358796" y="648260"/>
            <a:ext cx="2750065" cy="3890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8307" name="Picture 3" descr="C:\Users\DEBASISH\Desktop\WhatsApp Image 2023-10-07 at 02.24.58.jpeg"/>
          <p:cNvPicPr>
            <a:picLocks noChangeAspect="1" noChangeArrowheads="1"/>
          </p:cNvPicPr>
          <p:nvPr/>
        </p:nvPicPr>
        <p:blipFill>
          <a:blip r:embed="rId4"/>
          <a:srcRect/>
          <a:stretch>
            <a:fillRect/>
          </a:stretch>
        </p:blipFill>
        <p:spPr bwMode="auto">
          <a:xfrm>
            <a:off x="4326329" y="635884"/>
            <a:ext cx="3024497" cy="3915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9" name="Straight Connector 8"/>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48</a:t>
            </a:fld>
            <a:endParaRPr lang="en-GB"/>
          </a:p>
        </p:txBody>
      </p:sp>
      <p:pic>
        <p:nvPicPr>
          <p:cNvPr id="7" name="Picture 6" descr="C:\Users\DEBASISH\Desktop\base_logo_transparent_background\base_logo_transparent_background.png"/>
          <p:cNvPicPr>
            <a:picLocks noChangeAspect="1" noChangeArrowheads="1"/>
          </p:cNvPicPr>
          <p:nvPr/>
        </p:nvPicPr>
        <p:blipFill>
          <a:blip r:embed="rId2" cstate="print"/>
          <a:srcRect/>
          <a:stretch>
            <a:fillRect/>
          </a:stretch>
        </p:blipFill>
        <p:spPr bwMode="auto">
          <a:xfrm>
            <a:off x="8054302" y="109232"/>
            <a:ext cx="1016000" cy="609600"/>
          </a:xfrm>
          <a:prstGeom prst="rect">
            <a:avLst/>
          </a:prstGeom>
          <a:noFill/>
        </p:spPr>
      </p:pic>
      <p:pic>
        <p:nvPicPr>
          <p:cNvPr id="99330" name="Picture 2" descr="C:\Users\DEBASISH\Desktop\WhatsApp Image 2023-10-07 at 02.01.27 (1).jpeg"/>
          <p:cNvPicPr>
            <a:picLocks noChangeAspect="1" noChangeArrowheads="1"/>
          </p:cNvPicPr>
          <p:nvPr/>
        </p:nvPicPr>
        <p:blipFill>
          <a:blip r:embed="rId3"/>
          <a:srcRect/>
          <a:stretch>
            <a:fillRect/>
          </a:stretch>
        </p:blipFill>
        <p:spPr bwMode="auto">
          <a:xfrm>
            <a:off x="1382962" y="447808"/>
            <a:ext cx="2856529" cy="4041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9332" name="Picture 4" descr="C:\Users\DEBASISH\Desktop\Puri_2.jpg"/>
          <p:cNvPicPr>
            <a:picLocks noChangeAspect="1" noChangeArrowheads="1"/>
          </p:cNvPicPr>
          <p:nvPr/>
        </p:nvPicPr>
        <p:blipFill>
          <a:blip r:embed="rId4"/>
          <a:srcRect/>
          <a:stretch>
            <a:fillRect/>
          </a:stretch>
        </p:blipFill>
        <p:spPr bwMode="auto">
          <a:xfrm>
            <a:off x="4355275" y="472565"/>
            <a:ext cx="3110796" cy="4025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Straight Connector 9"/>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4743390"/>
            <a:ext cx="6590805"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49</a:t>
            </a:fld>
            <a:endParaRPr lang="en-GB"/>
          </a:p>
        </p:txBody>
      </p:sp>
      <p:sp>
        <p:nvSpPr>
          <p:cNvPr id="11" name="Title 4"/>
          <p:cNvSpPr>
            <a:spLocks noGrp="1"/>
          </p:cNvSpPr>
          <p:nvPr>
            <p:ph type="title"/>
          </p:nvPr>
        </p:nvSpPr>
        <p:spPr>
          <a:xfrm>
            <a:off x="1021775" y="332504"/>
            <a:ext cx="5782788" cy="615523"/>
          </a:xfrm>
        </p:spPr>
        <p:txBody>
          <a:bodyPr/>
          <a:lstStyle/>
          <a:p>
            <a:r>
              <a:rPr lang="en-US" sz="1800" b="1" dirty="0" err="1" smtClean="0"/>
              <a:t>Adruta</a:t>
            </a:r>
            <a:r>
              <a:rPr lang="en-US" sz="1800" b="1" dirty="0" smtClean="0"/>
              <a:t> </a:t>
            </a:r>
            <a:r>
              <a:rPr lang="en-US" sz="1800" b="1" dirty="0" smtClean="0"/>
              <a:t>Children Home- </a:t>
            </a:r>
            <a:r>
              <a:rPr lang="en-US" sz="1800" b="1" dirty="0" err="1" smtClean="0"/>
              <a:t>Angul</a:t>
            </a:r>
            <a:r>
              <a:rPr lang="en-US" sz="2800" dirty="0" smtClean="0"/>
              <a:t> </a:t>
            </a:r>
            <a:endParaRPr lang="en-US" dirty="0"/>
          </a:p>
        </p:txBody>
      </p:sp>
      <p:pic>
        <p:nvPicPr>
          <p:cNvPr id="12" name="Picture 11" descr="C:\Users\DEBASISH\Desktop\base_logo_transparent_background\base_logo_transparent_background.png"/>
          <p:cNvPicPr>
            <a:picLocks noChangeAspect="1" noChangeArrowheads="1"/>
          </p:cNvPicPr>
          <p:nvPr/>
        </p:nvPicPr>
        <p:blipFill>
          <a:blip r:embed="rId2" cstate="print"/>
          <a:srcRect/>
          <a:stretch>
            <a:fillRect/>
          </a:stretch>
        </p:blipFill>
        <p:spPr bwMode="auto">
          <a:xfrm>
            <a:off x="8054302" y="109232"/>
            <a:ext cx="1016000" cy="609600"/>
          </a:xfrm>
          <a:prstGeom prst="rect">
            <a:avLst/>
          </a:prstGeom>
          <a:noFill/>
        </p:spPr>
      </p:pic>
      <p:pic>
        <p:nvPicPr>
          <p:cNvPr id="13" name="Picture 12">
            <a:extLst>
              <a:ext uri="{FF2B5EF4-FFF2-40B4-BE49-F238E27FC236}">
                <a16:creationId xmlns:a16="http://schemas.microsoft.com/office/drawing/2014/main" xmlns="" id="{303A909F-945A-71DA-242A-0650BB36CFE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51906" y="865142"/>
            <a:ext cx="3673119" cy="2096583"/>
          </a:xfrm>
          <a:prstGeom prst="rect">
            <a:avLst/>
          </a:prstGeom>
        </p:spPr>
      </p:pic>
      <p:pic>
        <p:nvPicPr>
          <p:cNvPr id="14" name="Picture 13">
            <a:extLst>
              <a:ext uri="{FF2B5EF4-FFF2-40B4-BE49-F238E27FC236}">
                <a16:creationId xmlns:a16="http://schemas.microsoft.com/office/drawing/2014/main" xmlns="" id="{447EB55F-13DE-23C0-676A-8EFD20BB54C3}"/>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975760" y="865144"/>
            <a:ext cx="3912345" cy="2095544"/>
          </a:xfrm>
          <a:prstGeom prst="rect">
            <a:avLst/>
          </a:prstGeom>
        </p:spPr>
      </p:pic>
      <p:pic>
        <p:nvPicPr>
          <p:cNvPr id="15" name="Picture 14">
            <a:extLst>
              <a:ext uri="{FF2B5EF4-FFF2-40B4-BE49-F238E27FC236}">
                <a16:creationId xmlns:a16="http://schemas.microsoft.com/office/drawing/2014/main" xmlns="" id="{D2D1DEA2-142C-64EA-EEE0-DE4BBFFB3DCE}"/>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38094" y="3054875"/>
            <a:ext cx="3695163" cy="1855980"/>
          </a:xfrm>
          <a:prstGeom prst="rect">
            <a:avLst/>
          </a:prstGeom>
        </p:spPr>
      </p:pic>
      <p:pic>
        <p:nvPicPr>
          <p:cNvPr id="16" name="Picture 15">
            <a:extLst>
              <a:ext uri="{FF2B5EF4-FFF2-40B4-BE49-F238E27FC236}">
                <a16:creationId xmlns:a16="http://schemas.microsoft.com/office/drawing/2014/main" xmlns="" id="{F8451533-7D5A-2B99-9E13-5C55C8A1B726}"/>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975760" y="3031126"/>
            <a:ext cx="3947967" cy="189713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7" name="Picture 6"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22772" y="119742"/>
            <a:ext cx="1016000" cy="609600"/>
          </a:xfrm>
          <a:prstGeom prst="rect">
            <a:avLst/>
          </a:prstGeom>
          <a:noFill/>
        </p:spPr>
      </p:pic>
      <p:sp>
        <p:nvSpPr>
          <p:cNvPr id="8" name="Title 1"/>
          <p:cNvSpPr txBox="1">
            <a:spLocks/>
          </p:cNvSpPr>
          <p:nvPr/>
        </p:nvSpPr>
        <p:spPr>
          <a:xfrm>
            <a:off x="776877" y="1134576"/>
            <a:ext cx="6011917" cy="3825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2800"/>
              <a:buFont typeface="League Spartan Medium"/>
              <a:buNone/>
              <a:tabLst/>
              <a:defRPr/>
            </a:pPr>
            <a:endParaRPr kumimoji="0" lang="en-US" sz="1800" b="0" i="0" u="none" strike="noStrike" kern="0" cap="none" spc="0" normalizeH="0" baseline="0" noProof="0" dirty="0">
              <a:ln>
                <a:noFill/>
              </a:ln>
              <a:solidFill>
                <a:schemeClr val="dk1"/>
              </a:solidFill>
              <a:effectLst/>
              <a:uLnTx/>
              <a:uFillTx/>
              <a:latin typeface="League Spartan Medium"/>
              <a:ea typeface="League Spartan Medium"/>
              <a:cs typeface="League Spartan Medium"/>
              <a:sym typeface="League Spartan Medium"/>
            </a:endParaRPr>
          </a:p>
        </p:txBody>
      </p:sp>
      <p:sp>
        <p:nvSpPr>
          <p:cNvPr id="15" name="Rectangle 14"/>
          <p:cNvSpPr/>
          <p:nvPr/>
        </p:nvSpPr>
        <p:spPr>
          <a:xfrm>
            <a:off x="682832" y="1269670"/>
            <a:ext cx="6357257" cy="2554545"/>
          </a:xfrm>
          <a:prstGeom prst="rect">
            <a:avLst/>
          </a:prstGeom>
        </p:spPr>
        <p:txBody>
          <a:bodyPr wrap="square">
            <a:spAutoFit/>
          </a:bodyPr>
          <a:lstStyle/>
          <a:p>
            <a:pPr algn="ctr"/>
            <a:r>
              <a:rPr lang="en-US" sz="2000" b="1" dirty="0" smtClean="0">
                <a:latin typeface="Century Gothic" pitchFamily="34" charset="0"/>
              </a:rPr>
              <a:t>Is unemployment a result of </a:t>
            </a:r>
          </a:p>
          <a:p>
            <a:pPr algn="ctr"/>
            <a:endParaRPr lang="en-US" sz="2000" b="1" dirty="0" smtClean="0">
              <a:latin typeface="Century Gothic" pitchFamily="34" charset="0"/>
            </a:endParaRPr>
          </a:p>
          <a:p>
            <a:pPr algn="ctr"/>
            <a:r>
              <a:rPr lang="en-US" sz="2000" b="1" dirty="0" smtClean="0">
                <a:latin typeface="Century Gothic" pitchFamily="34" charset="0"/>
              </a:rPr>
              <a:t>Lack of Jobs ?</a:t>
            </a:r>
          </a:p>
          <a:p>
            <a:pPr algn="ctr"/>
            <a:endParaRPr lang="en-US" sz="2000" b="1" dirty="0" smtClean="0">
              <a:latin typeface="Century Gothic" pitchFamily="34" charset="0"/>
            </a:endParaRPr>
          </a:p>
          <a:p>
            <a:pPr algn="ctr"/>
            <a:r>
              <a:rPr lang="en-US" sz="2000" b="1" dirty="0" smtClean="0">
                <a:latin typeface="Century Gothic" pitchFamily="34" charset="0"/>
              </a:rPr>
              <a:t>Or </a:t>
            </a:r>
          </a:p>
          <a:p>
            <a:pPr algn="ctr"/>
            <a:endParaRPr lang="en-US" sz="2000" b="1" dirty="0" smtClean="0">
              <a:latin typeface="Century Gothic" pitchFamily="34" charset="0"/>
            </a:endParaRPr>
          </a:p>
          <a:p>
            <a:pPr algn="ctr"/>
            <a:r>
              <a:rPr lang="en-US" sz="2000" b="1" dirty="0" smtClean="0">
                <a:latin typeface="Century Gothic" pitchFamily="34" charset="0"/>
              </a:rPr>
              <a:t>Lack of Employability ?</a:t>
            </a:r>
          </a:p>
          <a:p>
            <a:pPr algn="ctr"/>
            <a:r>
              <a:rPr lang="en-US" sz="2000" b="1" dirty="0" smtClean="0">
                <a:latin typeface="Century Gothic" pitchFamily="34" charset="0"/>
              </a:rPr>
              <a:t> </a:t>
            </a:r>
            <a:endParaRPr lang="en-US" sz="2000" b="1" dirty="0">
              <a:latin typeface="Century Gothic" pitchFamily="34" charset="0"/>
            </a:endParaRPr>
          </a:p>
        </p:txBody>
      </p:sp>
      <p:sp>
        <p:nvSpPr>
          <p:cNvPr id="10" name="Rectangle 9"/>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1" name="Straight Connector 10"/>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50</a:t>
            </a:fld>
            <a:endParaRPr lang="en-GB"/>
          </a:p>
        </p:txBody>
      </p:sp>
      <p:sp>
        <p:nvSpPr>
          <p:cNvPr id="11" name="Title 4"/>
          <p:cNvSpPr>
            <a:spLocks noGrp="1"/>
          </p:cNvSpPr>
          <p:nvPr>
            <p:ph type="title"/>
          </p:nvPr>
        </p:nvSpPr>
        <p:spPr>
          <a:xfrm>
            <a:off x="903025" y="261254"/>
            <a:ext cx="5782788" cy="615523"/>
          </a:xfrm>
        </p:spPr>
        <p:txBody>
          <a:bodyPr/>
          <a:lstStyle/>
          <a:p>
            <a:r>
              <a:rPr lang="en-US" sz="1800" b="1" dirty="0" err="1" smtClean="0"/>
              <a:t>Adruta</a:t>
            </a:r>
            <a:r>
              <a:rPr lang="en-US" sz="1800" b="1" dirty="0" smtClean="0"/>
              <a:t> </a:t>
            </a:r>
            <a:r>
              <a:rPr lang="en-US" sz="1800" b="1" dirty="0" smtClean="0"/>
              <a:t>Children Home- </a:t>
            </a:r>
            <a:r>
              <a:rPr lang="en-US" sz="1800" b="1" dirty="0" err="1" smtClean="0"/>
              <a:t>Bolangir</a:t>
            </a:r>
            <a:r>
              <a:rPr lang="en-US" sz="2800" dirty="0" smtClean="0"/>
              <a:t> </a:t>
            </a:r>
            <a:endParaRPr lang="en-US" dirty="0"/>
          </a:p>
        </p:txBody>
      </p:sp>
      <p:pic>
        <p:nvPicPr>
          <p:cNvPr id="12" name="Picture 11" descr="C:\Users\DEBASISH\Desktop\base_logo_transparent_background\base_logo_transparent_background.png"/>
          <p:cNvPicPr>
            <a:picLocks noChangeAspect="1" noChangeArrowheads="1"/>
          </p:cNvPicPr>
          <p:nvPr/>
        </p:nvPicPr>
        <p:blipFill>
          <a:blip r:embed="rId2" cstate="print"/>
          <a:srcRect/>
          <a:stretch>
            <a:fillRect/>
          </a:stretch>
        </p:blipFill>
        <p:spPr bwMode="auto">
          <a:xfrm>
            <a:off x="8054302" y="109232"/>
            <a:ext cx="1016000" cy="609600"/>
          </a:xfrm>
          <a:prstGeom prst="rect">
            <a:avLst/>
          </a:prstGeom>
          <a:noFill/>
        </p:spPr>
      </p:pic>
      <p:pic>
        <p:nvPicPr>
          <p:cNvPr id="13" name="Picture 12">
            <a:extLst>
              <a:ext uri="{FF2B5EF4-FFF2-40B4-BE49-F238E27FC236}">
                <a16:creationId xmlns:a16="http://schemas.microsoft.com/office/drawing/2014/main" xmlns="" id="{D8765C68-12A0-039D-B223-511BCCFC0DC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7150" y="921522"/>
            <a:ext cx="3436331" cy="1797927"/>
          </a:xfrm>
          <a:prstGeom prst="rect">
            <a:avLst/>
          </a:prstGeom>
        </p:spPr>
      </p:pic>
      <p:pic>
        <p:nvPicPr>
          <p:cNvPr id="14" name="Picture 13">
            <a:extLst>
              <a:ext uri="{FF2B5EF4-FFF2-40B4-BE49-F238E27FC236}">
                <a16:creationId xmlns:a16="http://schemas.microsoft.com/office/drawing/2014/main" xmlns="" id="{ACAAB282-92E0-5256-9B98-7A0DA327B80B}"/>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722239" y="875868"/>
            <a:ext cx="3756736" cy="1867331"/>
          </a:xfrm>
          <a:prstGeom prst="rect">
            <a:avLst/>
          </a:prstGeom>
        </p:spPr>
      </p:pic>
      <p:pic>
        <p:nvPicPr>
          <p:cNvPr id="15" name="Picture 14">
            <a:extLst>
              <a:ext uri="{FF2B5EF4-FFF2-40B4-BE49-F238E27FC236}">
                <a16:creationId xmlns:a16="http://schemas.microsoft.com/office/drawing/2014/main" xmlns="" id="{ABCBF35D-B264-5A2E-6C1A-7249A266F050}"/>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726378" y="2933206"/>
            <a:ext cx="3752603" cy="1760752"/>
          </a:xfrm>
          <a:prstGeom prst="rect">
            <a:avLst/>
          </a:prstGeom>
        </p:spPr>
      </p:pic>
      <p:pic>
        <p:nvPicPr>
          <p:cNvPr id="16" name="Picture 15">
            <a:extLst>
              <a:ext uri="{FF2B5EF4-FFF2-40B4-BE49-F238E27FC236}">
                <a16:creationId xmlns:a16="http://schemas.microsoft.com/office/drawing/2014/main" xmlns="" id="{75ECF665-C24E-29AA-71B0-804787ADC393}"/>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146426" y="2942328"/>
            <a:ext cx="3458253" cy="176030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51</a:t>
            </a:fld>
            <a:endParaRPr lang="en-GB"/>
          </a:p>
        </p:txBody>
      </p:sp>
      <p:sp>
        <p:nvSpPr>
          <p:cNvPr id="11" name="Title 4"/>
          <p:cNvSpPr>
            <a:spLocks noGrp="1"/>
          </p:cNvSpPr>
          <p:nvPr>
            <p:ph type="title"/>
          </p:nvPr>
        </p:nvSpPr>
        <p:spPr>
          <a:xfrm>
            <a:off x="1104900" y="333576"/>
            <a:ext cx="8039100" cy="615523"/>
          </a:xfrm>
        </p:spPr>
        <p:txBody>
          <a:bodyPr/>
          <a:lstStyle/>
          <a:p>
            <a:r>
              <a:rPr lang="en-US" sz="1800" b="1" dirty="0" smtClean="0"/>
              <a:t>SBG </a:t>
            </a:r>
            <a:r>
              <a:rPr lang="en-US" sz="1800" b="1" dirty="0" err="1" smtClean="0"/>
              <a:t>Gurukul</a:t>
            </a:r>
            <a:r>
              <a:rPr lang="en-US" sz="1800" b="1" dirty="0" smtClean="0"/>
              <a:t>  &amp; Children </a:t>
            </a:r>
            <a:r>
              <a:rPr lang="en-US" sz="1800" b="1" dirty="0" smtClean="0"/>
              <a:t>Home, Bhubaneswar</a:t>
            </a:r>
            <a:r>
              <a:rPr lang="en-US" sz="2800" dirty="0" smtClean="0"/>
              <a:t> </a:t>
            </a:r>
            <a:endParaRPr lang="en-US" dirty="0"/>
          </a:p>
        </p:txBody>
      </p:sp>
      <p:pic>
        <p:nvPicPr>
          <p:cNvPr id="12" name="Picture 11">
            <a:extLst>
              <a:ext uri="{FF2B5EF4-FFF2-40B4-BE49-F238E27FC236}">
                <a16:creationId xmlns:a16="http://schemas.microsoft.com/office/drawing/2014/main" xmlns="" id="{4171564B-A505-AC79-2F11-EA29A63366D5}"/>
              </a:ext>
            </a:extLst>
          </p:cNvPr>
          <p:cNvPicPr>
            <a:picLocks noChangeAspect="1"/>
          </p:cNvPicPr>
          <p:nvPr/>
        </p:nvPicPr>
        <p:blipFill>
          <a:blip r:embed="rId2">
            <a:lum bright="15000" contrast="2000"/>
            <a:extLst>
              <a:ext uri="{28A0092B-C50C-407E-A947-70E740481C1C}">
                <a14:useLocalDpi xmlns:a14="http://schemas.microsoft.com/office/drawing/2010/main" xmlns="" val="0"/>
              </a:ext>
            </a:extLst>
          </a:blip>
          <a:stretch>
            <a:fillRect/>
          </a:stretch>
        </p:blipFill>
        <p:spPr>
          <a:xfrm>
            <a:off x="1214651" y="883392"/>
            <a:ext cx="3537119" cy="1996290"/>
          </a:xfrm>
          <a:prstGeom prst="rect">
            <a:avLst/>
          </a:prstGeom>
        </p:spPr>
      </p:pic>
      <p:pic>
        <p:nvPicPr>
          <p:cNvPr id="13" name="Picture 12">
            <a:extLst>
              <a:ext uri="{FF2B5EF4-FFF2-40B4-BE49-F238E27FC236}">
                <a16:creationId xmlns:a16="http://schemas.microsoft.com/office/drawing/2014/main" xmlns="" id="{3E60E3F0-A40F-D194-4CC5-C97F73A06E3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28300" y="2973014"/>
            <a:ext cx="3480178" cy="2014593"/>
          </a:xfrm>
          <a:prstGeom prst="rect">
            <a:avLst/>
          </a:prstGeom>
        </p:spPr>
      </p:pic>
      <p:pic>
        <p:nvPicPr>
          <p:cNvPr id="14" name="Picture 13">
            <a:extLst>
              <a:ext uri="{FF2B5EF4-FFF2-40B4-BE49-F238E27FC236}">
                <a16:creationId xmlns:a16="http://schemas.microsoft.com/office/drawing/2014/main" xmlns="" id="{1D55A9B6-1D34-C400-BA57-8EA9BC78F681}"/>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982319" y="872399"/>
            <a:ext cx="3506588" cy="2022700"/>
          </a:xfrm>
          <a:prstGeom prst="rect">
            <a:avLst/>
          </a:prstGeom>
        </p:spPr>
      </p:pic>
      <p:pic>
        <p:nvPicPr>
          <p:cNvPr id="15" name="Picture 14">
            <a:extLst>
              <a:ext uri="{FF2B5EF4-FFF2-40B4-BE49-F238E27FC236}">
                <a16:creationId xmlns:a16="http://schemas.microsoft.com/office/drawing/2014/main" xmlns="" id="{17134530-180B-EA0E-8302-5FE8C56BAB0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982318" y="2980746"/>
            <a:ext cx="3520237" cy="2032944"/>
          </a:xfrm>
          <a:prstGeom prst="rect">
            <a:avLst/>
          </a:prstGeom>
        </p:spPr>
      </p:pic>
      <p:pic>
        <p:nvPicPr>
          <p:cNvPr id="8" name="Picture 7" descr="C:\Users\DEBASISH\Desktop\base_logo_transparent_background\base_logo_transparent_background.png"/>
          <p:cNvPicPr>
            <a:picLocks noChangeAspect="1" noChangeArrowheads="1"/>
          </p:cNvPicPr>
          <p:nvPr/>
        </p:nvPicPr>
        <p:blipFill>
          <a:blip r:embed="rId6" cstate="print"/>
          <a:srcRect/>
          <a:stretch>
            <a:fillRect/>
          </a:stretch>
        </p:blipFill>
        <p:spPr bwMode="auto">
          <a:xfrm>
            <a:off x="8054302" y="109232"/>
            <a:ext cx="1016000" cy="6096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52</a:t>
            </a:fld>
            <a:endParaRPr lang="en-GB"/>
          </a:p>
        </p:txBody>
      </p:sp>
      <p:pic>
        <p:nvPicPr>
          <p:cNvPr id="8" name="Picture 7" descr="C:\Users\DEBASISH\Desktop\base_logo_transparent_background\base_logo_transparent_background.png"/>
          <p:cNvPicPr>
            <a:picLocks noChangeAspect="1" noChangeArrowheads="1"/>
          </p:cNvPicPr>
          <p:nvPr/>
        </p:nvPicPr>
        <p:blipFill>
          <a:blip r:embed="rId2" cstate="print"/>
          <a:srcRect/>
          <a:stretch>
            <a:fillRect/>
          </a:stretch>
        </p:blipFill>
        <p:spPr bwMode="auto">
          <a:xfrm>
            <a:off x="8054302" y="109232"/>
            <a:ext cx="1016000" cy="609600"/>
          </a:xfrm>
          <a:prstGeom prst="rect">
            <a:avLst/>
          </a:prstGeom>
          <a:noFill/>
        </p:spPr>
      </p:pic>
      <p:pic>
        <p:nvPicPr>
          <p:cNvPr id="5" name="Picture 4">
            <a:extLst>
              <a:ext uri="{FF2B5EF4-FFF2-40B4-BE49-F238E27FC236}">
                <a16:creationId xmlns:a16="http://schemas.microsoft.com/office/drawing/2014/main" xmlns="" id="{95176CDF-4B6A-F438-5AFC-F531B2E14B5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0400" y="987806"/>
            <a:ext cx="3826323" cy="1850928"/>
          </a:xfrm>
          <a:prstGeom prst="rect">
            <a:avLst/>
          </a:prstGeom>
          <a:ln>
            <a:solidFill>
              <a:schemeClr val="accent1">
                <a:lumMod val="60000"/>
                <a:lumOff val="40000"/>
              </a:schemeClr>
            </a:solidFill>
          </a:ln>
        </p:spPr>
      </p:pic>
      <p:pic>
        <p:nvPicPr>
          <p:cNvPr id="6" name="Picture 5">
            <a:extLst>
              <a:ext uri="{FF2B5EF4-FFF2-40B4-BE49-F238E27FC236}">
                <a16:creationId xmlns:a16="http://schemas.microsoft.com/office/drawing/2014/main" xmlns="" id="{2771C852-A6EC-B303-183A-D0EDF9125ADD}"/>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201002" y="2995248"/>
            <a:ext cx="3780432" cy="1917946"/>
          </a:xfrm>
          <a:prstGeom prst="rect">
            <a:avLst/>
          </a:prstGeom>
        </p:spPr>
      </p:pic>
      <p:pic>
        <p:nvPicPr>
          <p:cNvPr id="7" name="Picture 6">
            <a:extLst>
              <a:ext uri="{FF2B5EF4-FFF2-40B4-BE49-F238E27FC236}">
                <a16:creationId xmlns:a16="http://schemas.microsoft.com/office/drawing/2014/main" xmlns="" id="{3A757652-330F-436C-6794-194E43D117A2}"/>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179214" y="3016155"/>
            <a:ext cx="3576953" cy="1910687"/>
          </a:xfrm>
          <a:prstGeom prst="rect">
            <a:avLst/>
          </a:prstGeom>
        </p:spPr>
      </p:pic>
      <p:pic>
        <p:nvPicPr>
          <p:cNvPr id="9" name="Picture 8">
            <a:extLst>
              <a:ext uri="{FF2B5EF4-FFF2-40B4-BE49-F238E27FC236}">
                <a16:creationId xmlns:a16="http://schemas.microsoft.com/office/drawing/2014/main" xmlns="" id="{D3AA617B-28D5-70C1-8765-E227FD776905}"/>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147533" y="1042395"/>
            <a:ext cx="3573389" cy="1782692"/>
          </a:xfrm>
          <a:prstGeom prst="rect">
            <a:avLst/>
          </a:prstGeom>
        </p:spPr>
      </p:pic>
      <p:sp>
        <p:nvSpPr>
          <p:cNvPr id="12" name="Title 4"/>
          <p:cNvSpPr txBox="1">
            <a:spLocks/>
          </p:cNvSpPr>
          <p:nvPr/>
        </p:nvSpPr>
        <p:spPr>
          <a:xfrm>
            <a:off x="1104900" y="292632"/>
            <a:ext cx="5782788" cy="615523"/>
          </a:xfrm>
          <a:prstGeom prst="rect">
            <a:avLst/>
          </a:prstGeom>
          <a:noFill/>
          <a:ln>
            <a:noFill/>
          </a:ln>
        </p:spPr>
        <p:txBody>
          <a:bodyPr spcFirstLastPara="1" wrap="square" lIns="91425" tIns="91425" rIns="91425" bIns="91425" anchor="ctr" anchorCtr="0">
            <a:spAutoFit/>
          </a:bodyPr>
          <a:lstStyle/>
          <a:p>
            <a:pPr marL="0" marR="0" lvl="0" indent="0" algn="l" defTabSz="914400" rtl="0" eaLnBrk="1" fontAlgn="auto" latinLnBrk="0" hangingPunct="1">
              <a:lnSpc>
                <a:spcPct val="100000"/>
              </a:lnSpc>
              <a:spcBef>
                <a:spcPts val="0"/>
              </a:spcBef>
              <a:spcAft>
                <a:spcPts val="0"/>
              </a:spcAft>
              <a:buClr>
                <a:schemeClr val="dk1"/>
              </a:buClr>
              <a:buSzPts val="2400"/>
              <a:buFont typeface="League Spartan Medium"/>
              <a:buNone/>
              <a:tabLst/>
              <a:defRPr/>
            </a:pPr>
            <a:r>
              <a:rPr kumimoji="0" lang="en-US" sz="1800" b="1" i="0" u="none" strike="noStrike" kern="0" cap="none" spc="0" normalizeH="0" baseline="0" noProof="0" dirty="0" err="1" smtClean="0">
                <a:ln>
                  <a:noFill/>
                </a:ln>
                <a:solidFill>
                  <a:schemeClr val="dk1"/>
                </a:solidFill>
                <a:effectLst/>
                <a:uLnTx/>
                <a:uFillTx/>
                <a:latin typeface="League Spartan Medium"/>
                <a:ea typeface="League Spartan Medium"/>
                <a:cs typeface="League Spartan Medium"/>
                <a:sym typeface="League Spartan Medium"/>
              </a:rPr>
              <a:t>Adruta</a:t>
            </a:r>
            <a:r>
              <a:rPr kumimoji="0" lang="en-US" sz="1800" b="1" i="0" u="none" strike="noStrike" kern="0" cap="none" spc="0" normalizeH="0" baseline="0" noProof="0" dirty="0" smtClean="0">
                <a:ln>
                  <a:noFill/>
                </a:ln>
                <a:solidFill>
                  <a:schemeClr val="dk1"/>
                </a:solidFill>
                <a:effectLst/>
                <a:uLnTx/>
                <a:uFillTx/>
                <a:latin typeface="League Spartan Medium"/>
                <a:ea typeface="League Spartan Medium"/>
                <a:cs typeface="League Spartan Medium"/>
                <a:sym typeface="League Spartan Medium"/>
              </a:rPr>
              <a:t> Children Home- Sundargarh</a:t>
            </a:r>
            <a:r>
              <a:rPr kumimoji="0" lang="en-US" sz="2800" b="0" i="0" u="none" strike="noStrike" kern="0" cap="none" spc="0" normalizeH="0" baseline="0" noProof="0" dirty="0" smtClean="0">
                <a:ln>
                  <a:noFill/>
                </a:ln>
                <a:solidFill>
                  <a:schemeClr val="dk1"/>
                </a:solidFill>
                <a:effectLst/>
                <a:uLnTx/>
                <a:uFillTx/>
                <a:latin typeface="League Spartan Medium"/>
                <a:ea typeface="League Spartan Medium"/>
                <a:cs typeface="League Spartan Medium"/>
                <a:sym typeface="League Spartan Medium"/>
              </a:rPr>
              <a:t> </a:t>
            </a:r>
            <a:endParaRPr kumimoji="0" lang="en-US" sz="2400" b="0" i="0" u="none" strike="noStrike" kern="0" cap="none" spc="0" normalizeH="0" baseline="0" noProof="0" dirty="0">
              <a:ln>
                <a:noFill/>
              </a:ln>
              <a:solidFill>
                <a:schemeClr val="dk1"/>
              </a:solidFill>
              <a:effectLst/>
              <a:uLnTx/>
              <a:uFillTx/>
              <a:latin typeface="League Spartan Medium"/>
              <a:ea typeface="League Spartan Medium"/>
              <a:cs typeface="League Spartan Medium"/>
              <a:sym typeface="League Spartan Medium"/>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53</a:t>
            </a:fld>
            <a:endParaRPr lang="en-GB"/>
          </a:p>
        </p:txBody>
      </p:sp>
      <p:pic>
        <p:nvPicPr>
          <p:cNvPr id="8" name="Picture 7" descr="C:\Users\DEBASISH\Desktop\base_logo_transparent_background\base_logo_transparent_background.png"/>
          <p:cNvPicPr>
            <a:picLocks noChangeAspect="1" noChangeArrowheads="1"/>
          </p:cNvPicPr>
          <p:nvPr/>
        </p:nvPicPr>
        <p:blipFill>
          <a:blip r:embed="rId2" cstate="print"/>
          <a:srcRect/>
          <a:stretch>
            <a:fillRect/>
          </a:stretch>
        </p:blipFill>
        <p:spPr bwMode="auto">
          <a:xfrm>
            <a:off x="8054302" y="109232"/>
            <a:ext cx="1016000" cy="609600"/>
          </a:xfrm>
          <a:prstGeom prst="rect">
            <a:avLst/>
          </a:prstGeom>
          <a:noFill/>
        </p:spPr>
      </p:pic>
      <p:sp>
        <p:nvSpPr>
          <p:cNvPr id="12" name="Title 4"/>
          <p:cNvSpPr txBox="1">
            <a:spLocks/>
          </p:cNvSpPr>
          <p:nvPr/>
        </p:nvSpPr>
        <p:spPr>
          <a:xfrm>
            <a:off x="1104900" y="292632"/>
            <a:ext cx="5782788" cy="615523"/>
          </a:xfrm>
          <a:prstGeom prst="rect">
            <a:avLst/>
          </a:prstGeom>
          <a:noFill/>
          <a:ln>
            <a:noFill/>
          </a:ln>
        </p:spPr>
        <p:txBody>
          <a:bodyPr spcFirstLastPara="1" wrap="square" lIns="91425" tIns="91425" rIns="91425" bIns="91425" anchor="ctr" anchorCtr="0">
            <a:spAutoFit/>
          </a:bodyPr>
          <a:lstStyle/>
          <a:p>
            <a:pPr marL="0" marR="0" lvl="0" indent="0" algn="l" defTabSz="914400" rtl="0" eaLnBrk="1" fontAlgn="auto" latinLnBrk="0" hangingPunct="1">
              <a:lnSpc>
                <a:spcPct val="100000"/>
              </a:lnSpc>
              <a:spcBef>
                <a:spcPts val="0"/>
              </a:spcBef>
              <a:spcAft>
                <a:spcPts val="0"/>
              </a:spcAft>
              <a:buClr>
                <a:schemeClr val="dk1"/>
              </a:buClr>
              <a:buSzPts val="2400"/>
              <a:buFont typeface="League Spartan Medium"/>
              <a:buNone/>
              <a:tabLst/>
              <a:defRPr/>
            </a:pPr>
            <a:r>
              <a:rPr kumimoji="0" lang="en-US" sz="1800" b="1" i="0" u="none" strike="noStrike" kern="0" cap="none" spc="0" normalizeH="0" baseline="0" noProof="0" dirty="0" err="1" smtClean="0">
                <a:ln>
                  <a:noFill/>
                </a:ln>
                <a:solidFill>
                  <a:schemeClr val="dk1"/>
                </a:solidFill>
                <a:effectLst/>
                <a:uLnTx/>
                <a:uFillTx/>
                <a:latin typeface="League Spartan Medium"/>
                <a:ea typeface="League Spartan Medium"/>
                <a:cs typeface="League Spartan Medium"/>
                <a:sym typeface="League Spartan Medium"/>
              </a:rPr>
              <a:t>Adruta</a:t>
            </a:r>
            <a:r>
              <a:rPr kumimoji="0" lang="en-US" sz="1800" b="1" i="0" u="none" strike="noStrike" kern="0" cap="none" spc="0" normalizeH="0" baseline="0" noProof="0" dirty="0" smtClean="0">
                <a:ln>
                  <a:noFill/>
                </a:ln>
                <a:solidFill>
                  <a:schemeClr val="dk1"/>
                </a:solidFill>
                <a:effectLst/>
                <a:uLnTx/>
                <a:uFillTx/>
                <a:latin typeface="League Spartan Medium"/>
                <a:ea typeface="League Spartan Medium"/>
                <a:cs typeface="League Spartan Medium"/>
                <a:sym typeface="League Spartan Medium"/>
              </a:rPr>
              <a:t> Children Home (Girls) - Bhubaneswar</a:t>
            </a:r>
            <a:r>
              <a:rPr kumimoji="0" lang="en-US" sz="2800" b="0" i="0" u="none" strike="noStrike" kern="0" cap="none" spc="0" normalizeH="0" baseline="0" noProof="0" dirty="0" smtClean="0">
                <a:ln>
                  <a:noFill/>
                </a:ln>
                <a:solidFill>
                  <a:schemeClr val="dk1"/>
                </a:solidFill>
                <a:effectLst/>
                <a:uLnTx/>
                <a:uFillTx/>
                <a:latin typeface="League Spartan Medium"/>
                <a:ea typeface="League Spartan Medium"/>
                <a:cs typeface="League Spartan Medium"/>
                <a:sym typeface="League Spartan Medium"/>
              </a:rPr>
              <a:t> </a:t>
            </a:r>
            <a:endParaRPr kumimoji="0" lang="en-US" sz="2400" b="0" i="0" u="none" strike="noStrike" kern="0" cap="none" spc="0" normalizeH="0" baseline="0" noProof="0" dirty="0">
              <a:ln>
                <a:noFill/>
              </a:ln>
              <a:solidFill>
                <a:schemeClr val="dk1"/>
              </a:solidFill>
              <a:effectLst/>
              <a:uLnTx/>
              <a:uFillTx/>
              <a:latin typeface="League Spartan Medium"/>
              <a:ea typeface="League Spartan Medium"/>
              <a:cs typeface="League Spartan Medium"/>
              <a:sym typeface="League Spartan Medium"/>
            </a:endParaRPr>
          </a:p>
        </p:txBody>
      </p:sp>
      <p:pic>
        <p:nvPicPr>
          <p:cNvPr id="10" name="Picture 9">
            <a:extLst>
              <a:ext uri="{FF2B5EF4-FFF2-40B4-BE49-F238E27FC236}">
                <a16:creationId xmlns:a16="http://schemas.microsoft.com/office/drawing/2014/main" xmlns="" id="{7E5FD582-2402-4835-E120-95E352E89B9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6299" y="859506"/>
            <a:ext cx="3937202" cy="1995061"/>
          </a:xfrm>
          <a:prstGeom prst="rect">
            <a:avLst/>
          </a:prstGeom>
        </p:spPr>
      </p:pic>
      <p:pic>
        <p:nvPicPr>
          <p:cNvPr id="11" name="Picture 10">
            <a:extLst>
              <a:ext uri="{FF2B5EF4-FFF2-40B4-BE49-F238E27FC236}">
                <a16:creationId xmlns:a16="http://schemas.microsoft.com/office/drawing/2014/main" xmlns="" id="{21C1A608-9001-E935-3D1A-069EDBB28E52}"/>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220009" y="867632"/>
            <a:ext cx="3852741" cy="1988092"/>
          </a:xfrm>
          <a:prstGeom prst="rect">
            <a:avLst/>
          </a:prstGeom>
        </p:spPr>
      </p:pic>
      <p:pic>
        <p:nvPicPr>
          <p:cNvPr id="13" name="Picture 12">
            <a:extLst>
              <a:ext uri="{FF2B5EF4-FFF2-40B4-BE49-F238E27FC236}">
                <a16:creationId xmlns:a16="http://schemas.microsoft.com/office/drawing/2014/main" xmlns="" id="{36BFC6D2-7B51-393A-70CC-F58BF5E69D12}"/>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209909" y="2963783"/>
            <a:ext cx="3907966" cy="1995061"/>
          </a:xfrm>
          <a:prstGeom prst="rect">
            <a:avLst/>
          </a:prstGeom>
        </p:spPr>
      </p:pic>
      <p:pic>
        <p:nvPicPr>
          <p:cNvPr id="14" name="Picture 13">
            <a:extLst>
              <a:ext uri="{FF2B5EF4-FFF2-40B4-BE49-F238E27FC236}">
                <a16:creationId xmlns:a16="http://schemas.microsoft.com/office/drawing/2014/main" xmlns="" id="{91D1E4E0-833A-6B4D-1399-3C25EB0B9118}"/>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214632" y="3004457"/>
            <a:ext cx="3786863" cy="1929154"/>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54</a:t>
            </a:fld>
            <a:endParaRPr lang="en-GB"/>
          </a:p>
        </p:txBody>
      </p:sp>
      <p:pic>
        <p:nvPicPr>
          <p:cNvPr id="8" name="Picture 7" descr="C:\Users\DEBASISH\Desktop\base_logo_transparent_background\base_logo_transparent_background.png"/>
          <p:cNvPicPr>
            <a:picLocks noChangeAspect="1" noChangeArrowheads="1"/>
          </p:cNvPicPr>
          <p:nvPr/>
        </p:nvPicPr>
        <p:blipFill>
          <a:blip r:embed="rId2" cstate="print"/>
          <a:srcRect/>
          <a:stretch>
            <a:fillRect/>
          </a:stretch>
        </p:blipFill>
        <p:spPr bwMode="auto">
          <a:xfrm>
            <a:off x="8054302" y="109232"/>
            <a:ext cx="1016000" cy="609600"/>
          </a:xfrm>
          <a:prstGeom prst="rect">
            <a:avLst/>
          </a:prstGeom>
          <a:noFill/>
        </p:spPr>
      </p:pic>
      <p:sp>
        <p:nvSpPr>
          <p:cNvPr id="12" name="Title 4"/>
          <p:cNvSpPr txBox="1">
            <a:spLocks/>
          </p:cNvSpPr>
          <p:nvPr/>
        </p:nvSpPr>
        <p:spPr>
          <a:xfrm>
            <a:off x="1104900" y="387632"/>
            <a:ext cx="5782788" cy="461635"/>
          </a:xfrm>
          <a:prstGeom prst="rect">
            <a:avLst/>
          </a:prstGeom>
          <a:noFill/>
          <a:ln>
            <a:noFill/>
          </a:ln>
        </p:spPr>
        <p:txBody>
          <a:bodyPr spcFirstLastPara="1" wrap="square" lIns="91425" tIns="91425" rIns="91425" bIns="91425" anchor="ctr" anchorCtr="0">
            <a:spAutoFit/>
          </a:bodyPr>
          <a:lstStyle/>
          <a:p>
            <a:pPr marL="0" marR="0" lvl="0" indent="0" algn="l" defTabSz="914400" rtl="0" eaLnBrk="1" fontAlgn="auto" latinLnBrk="0" hangingPunct="1">
              <a:lnSpc>
                <a:spcPct val="100000"/>
              </a:lnSpc>
              <a:spcBef>
                <a:spcPts val="0"/>
              </a:spcBef>
              <a:spcAft>
                <a:spcPts val="0"/>
              </a:spcAft>
              <a:buClr>
                <a:schemeClr val="dk1"/>
              </a:buClr>
              <a:buSzPts val="2400"/>
              <a:buFont typeface="League Spartan Medium"/>
              <a:buNone/>
              <a:tabLst/>
              <a:defRPr/>
            </a:pPr>
            <a:r>
              <a:rPr kumimoji="0" lang="en-US" sz="1800" b="1" i="0" u="none" strike="noStrike" kern="0" cap="none" spc="0" normalizeH="0" baseline="0" noProof="0" dirty="0" err="1" smtClean="0">
                <a:ln>
                  <a:noFill/>
                </a:ln>
                <a:solidFill>
                  <a:schemeClr val="dk1"/>
                </a:solidFill>
                <a:effectLst/>
                <a:uLnTx/>
                <a:uFillTx/>
                <a:latin typeface="League Spartan Medium"/>
                <a:ea typeface="League Spartan Medium"/>
                <a:cs typeface="League Spartan Medium"/>
                <a:sym typeface="League Spartan Medium"/>
              </a:rPr>
              <a:t>Adruta</a:t>
            </a:r>
            <a:r>
              <a:rPr kumimoji="0" lang="en-US" sz="1800" b="1" i="0" u="none" strike="noStrike" kern="0" cap="none" spc="0" normalizeH="0" baseline="0" noProof="0" dirty="0" smtClean="0">
                <a:ln>
                  <a:noFill/>
                </a:ln>
                <a:solidFill>
                  <a:schemeClr val="dk1"/>
                </a:solidFill>
                <a:effectLst/>
                <a:uLnTx/>
                <a:uFillTx/>
                <a:latin typeface="League Spartan Medium"/>
                <a:ea typeface="League Spartan Medium"/>
                <a:cs typeface="League Spartan Medium"/>
                <a:sym typeface="League Spartan Medium"/>
              </a:rPr>
              <a:t> Children Home-</a:t>
            </a:r>
            <a:r>
              <a:rPr kumimoji="0" lang="en-US" sz="1800" b="1" i="0" u="none" strike="noStrike" kern="0" cap="none" spc="0" normalizeH="0" noProof="0" dirty="0" smtClean="0">
                <a:ln>
                  <a:noFill/>
                </a:ln>
                <a:solidFill>
                  <a:schemeClr val="dk1"/>
                </a:solidFill>
                <a:effectLst/>
                <a:uLnTx/>
                <a:uFillTx/>
                <a:latin typeface="League Spartan Medium"/>
                <a:ea typeface="League Spartan Medium"/>
                <a:cs typeface="League Spartan Medium"/>
                <a:sym typeface="League Spartan Medium"/>
              </a:rPr>
              <a:t> </a:t>
            </a:r>
            <a:r>
              <a:rPr kumimoji="0" lang="en-US" sz="1800" b="1" i="0" u="none" strike="noStrike" kern="0" cap="none" spc="0" normalizeH="0" noProof="0" dirty="0" err="1" smtClean="0">
                <a:ln>
                  <a:noFill/>
                </a:ln>
                <a:solidFill>
                  <a:schemeClr val="dk1"/>
                </a:solidFill>
                <a:effectLst/>
                <a:uLnTx/>
                <a:uFillTx/>
                <a:latin typeface="League Spartan Medium"/>
                <a:ea typeface="League Spartan Medium"/>
                <a:cs typeface="League Spartan Medium"/>
                <a:sym typeface="League Spartan Medium"/>
              </a:rPr>
              <a:t>Baripada</a:t>
            </a:r>
            <a:r>
              <a:rPr kumimoji="0" lang="en-US" sz="1800" b="1" i="0" u="none" strike="noStrike" kern="0" cap="none" spc="0" normalizeH="0" noProof="0" dirty="0" smtClean="0">
                <a:ln>
                  <a:noFill/>
                </a:ln>
                <a:solidFill>
                  <a:schemeClr val="dk1"/>
                </a:solidFill>
                <a:effectLst/>
                <a:uLnTx/>
                <a:uFillTx/>
                <a:latin typeface="League Spartan Medium"/>
                <a:ea typeface="League Spartan Medium"/>
                <a:cs typeface="League Spartan Medium"/>
                <a:sym typeface="League Spartan Medium"/>
              </a:rPr>
              <a:t> (</a:t>
            </a:r>
            <a:r>
              <a:rPr kumimoji="0" lang="en-US" sz="1800" b="1" i="0" u="none" strike="noStrike" kern="0" cap="none" spc="0" normalizeH="0" noProof="0" dirty="0" err="1" smtClean="0">
                <a:ln>
                  <a:noFill/>
                </a:ln>
                <a:solidFill>
                  <a:schemeClr val="dk1"/>
                </a:solidFill>
                <a:effectLst/>
                <a:uLnTx/>
                <a:uFillTx/>
                <a:latin typeface="League Spartan Medium"/>
                <a:ea typeface="League Spartan Medium"/>
                <a:cs typeface="League Spartan Medium"/>
                <a:sym typeface="League Spartan Medium"/>
              </a:rPr>
              <a:t>Mayurbhanj</a:t>
            </a:r>
            <a:r>
              <a:rPr kumimoji="0" lang="en-US" sz="1800" b="1" i="0" u="none" strike="noStrike" kern="0" cap="none" spc="0" normalizeH="0" noProof="0" dirty="0" smtClean="0">
                <a:ln>
                  <a:noFill/>
                </a:ln>
                <a:solidFill>
                  <a:schemeClr val="dk1"/>
                </a:solidFill>
                <a:effectLst/>
                <a:uLnTx/>
                <a:uFillTx/>
                <a:latin typeface="League Spartan Medium"/>
                <a:ea typeface="League Spartan Medium"/>
                <a:cs typeface="League Spartan Medium"/>
                <a:sym typeface="League Spartan Medium"/>
              </a:rPr>
              <a:t>)</a:t>
            </a:r>
            <a:endParaRPr kumimoji="0" lang="en-US" sz="2400" b="0" i="0" u="none" strike="noStrike" kern="0" cap="none" spc="0" normalizeH="0" baseline="0" noProof="0" dirty="0">
              <a:ln>
                <a:noFill/>
              </a:ln>
              <a:solidFill>
                <a:schemeClr val="dk1"/>
              </a:solidFill>
              <a:effectLst/>
              <a:uLnTx/>
              <a:uFillTx/>
              <a:latin typeface="League Spartan Medium"/>
              <a:ea typeface="League Spartan Medium"/>
              <a:cs typeface="League Spartan Medium"/>
              <a:sym typeface="League Spartan Medium"/>
            </a:endParaRPr>
          </a:p>
        </p:txBody>
      </p:sp>
      <p:pic>
        <p:nvPicPr>
          <p:cNvPr id="9" name="Picture 8">
            <a:extLst>
              <a:ext uri="{FF2B5EF4-FFF2-40B4-BE49-F238E27FC236}">
                <a16:creationId xmlns:a16="http://schemas.microsoft.com/office/drawing/2014/main" xmlns="" id="{22A02F18-E0C1-366D-8859-E7B0F33D48E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89000" y="3091719"/>
            <a:ext cx="3760871" cy="1876327"/>
          </a:xfrm>
          <a:prstGeom prst="rect">
            <a:avLst/>
          </a:prstGeom>
        </p:spPr>
      </p:pic>
      <p:pic>
        <p:nvPicPr>
          <p:cNvPr id="15" name="Picture 14">
            <a:extLst>
              <a:ext uri="{FF2B5EF4-FFF2-40B4-BE49-F238E27FC236}">
                <a16:creationId xmlns:a16="http://schemas.microsoft.com/office/drawing/2014/main" xmlns="" id="{5AE0FE93-81DE-794E-EF40-13FD159DA485}"/>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89868" y="3112792"/>
            <a:ext cx="3856209" cy="1876328"/>
          </a:xfrm>
          <a:prstGeom prst="rect">
            <a:avLst/>
          </a:prstGeom>
        </p:spPr>
      </p:pic>
      <p:pic>
        <p:nvPicPr>
          <p:cNvPr id="16" name="Picture 15">
            <a:extLst>
              <a:ext uri="{FF2B5EF4-FFF2-40B4-BE49-F238E27FC236}">
                <a16:creationId xmlns:a16="http://schemas.microsoft.com/office/drawing/2014/main" xmlns="" id="{5241BF0D-3926-DC69-E134-7570B2F618B5}"/>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100900" y="855723"/>
            <a:ext cx="3769966" cy="2136987"/>
          </a:xfrm>
          <a:prstGeom prst="rect">
            <a:avLst/>
          </a:prstGeom>
        </p:spPr>
      </p:pic>
      <p:pic>
        <p:nvPicPr>
          <p:cNvPr id="17" name="Picture 16">
            <a:extLst>
              <a:ext uri="{FF2B5EF4-FFF2-40B4-BE49-F238E27FC236}">
                <a16:creationId xmlns:a16="http://schemas.microsoft.com/office/drawing/2014/main" xmlns="" id="{E1553C13-5A0D-D7E0-F1B4-A7E918CE0BB9}"/>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92530" y="843856"/>
            <a:ext cx="3800101" cy="2119847"/>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55</a:t>
            </a:fld>
            <a:endParaRPr lang="en-GB"/>
          </a:p>
        </p:txBody>
      </p:sp>
      <p:pic>
        <p:nvPicPr>
          <p:cNvPr id="10" name="Picture 9"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54302" y="109232"/>
            <a:ext cx="1016000" cy="609600"/>
          </a:xfrm>
          <a:prstGeom prst="rect">
            <a:avLst/>
          </a:prstGeom>
          <a:noFill/>
        </p:spPr>
      </p:pic>
      <p:cxnSp>
        <p:nvCxnSpPr>
          <p:cNvPr id="7" name="Straight Connector 6"/>
          <p:cNvCxnSpPr/>
          <p:nvPr/>
        </p:nvCxnSpPr>
        <p:spPr>
          <a:xfrm flipV="1">
            <a:off x="0" y="4714504"/>
            <a:ext cx="5937662" cy="99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Subtitle 7"/>
          <p:cNvSpPr>
            <a:spLocks noGrp="1"/>
          </p:cNvSpPr>
          <p:nvPr>
            <p:ph type="subTitle" idx="1"/>
          </p:nvPr>
        </p:nvSpPr>
        <p:spPr>
          <a:xfrm>
            <a:off x="4429496" y="1460642"/>
            <a:ext cx="3574473" cy="2921343"/>
          </a:xfrm>
        </p:spPr>
        <p:txBody>
          <a:bodyPr/>
          <a:lstStyle/>
          <a:p>
            <a:pPr marL="0" indent="0" algn="ctr">
              <a:lnSpc>
                <a:spcPct val="150000"/>
              </a:lnSpc>
            </a:pPr>
            <a:r>
              <a:rPr lang="en-US" sz="1600" b="1" i="1" dirty="0" smtClean="0">
                <a:solidFill>
                  <a:srgbClr val="993300"/>
                </a:solidFill>
                <a:latin typeface="Arial Black" pitchFamily="34" charset="0"/>
              </a:rPr>
              <a:t>KEDT – PHILOSOPHY</a:t>
            </a:r>
          </a:p>
          <a:p>
            <a:pPr marL="0" indent="0" algn="just">
              <a:lnSpc>
                <a:spcPct val="150000"/>
              </a:lnSpc>
            </a:pPr>
            <a:r>
              <a:rPr lang="en-US" sz="1400" b="1" i="1" dirty="0" smtClean="0">
                <a:solidFill>
                  <a:schemeClr val="tx1"/>
                </a:solidFill>
                <a:latin typeface="Arial" pitchFamily="34" charset="0"/>
                <a:cs typeface="Arial" pitchFamily="34" charset="0"/>
              </a:rPr>
              <a:t>Political Justice</a:t>
            </a:r>
            <a:r>
              <a:rPr lang="en-US" sz="1400" i="1" dirty="0" smtClean="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can only be attained if both </a:t>
            </a:r>
            <a:r>
              <a:rPr lang="en-US" sz="1400" b="1" i="1" dirty="0" smtClean="0">
                <a:solidFill>
                  <a:schemeClr val="tx1"/>
                </a:solidFill>
                <a:latin typeface="Arial" pitchFamily="34" charset="0"/>
                <a:cs typeface="Arial" pitchFamily="34" charset="0"/>
              </a:rPr>
              <a:t>Social Justice</a:t>
            </a:r>
            <a:r>
              <a:rPr lang="en-US" sz="1400" dirty="0" smtClean="0">
                <a:solidFill>
                  <a:schemeClr val="tx1"/>
                </a:solidFill>
                <a:latin typeface="Arial" pitchFamily="34" charset="0"/>
                <a:cs typeface="Arial" pitchFamily="34" charset="0"/>
              </a:rPr>
              <a:t> and </a:t>
            </a:r>
            <a:r>
              <a:rPr lang="en-US" sz="1400" b="1" i="1" dirty="0" smtClean="0">
                <a:solidFill>
                  <a:schemeClr val="tx1"/>
                </a:solidFill>
                <a:latin typeface="Arial" pitchFamily="34" charset="0"/>
                <a:cs typeface="Arial" pitchFamily="34" charset="0"/>
              </a:rPr>
              <a:t>Economic Justice</a:t>
            </a:r>
            <a:r>
              <a:rPr lang="en-US" sz="1400" b="1" dirty="0" smtClean="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are achieved. </a:t>
            </a:r>
          </a:p>
          <a:p>
            <a:pPr marL="0" indent="0" algn="just">
              <a:lnSpc>
                <a:spcPct val="150000"/>
              </a:lnSpc>
            </a:pPr>
            <a:r>
              <a:rPr lang="en-US" sz="1400" b="1" i="1" dirty="0" smtClean="0">
                <a:solidFill>
                  <a:schemeClr val="tx1"/>
                </a:solidFill>
                <a:latin typeface="Arial" pitchFamily="34" charset="0"/>
                <a:cs typeface="Arial" pitchFamily="34" charset="0"/>
              </a:rPr>
              <a:t>Economic Justice</a:t>
            </a:r>
            <a:r>
              <a:rPr lang="en-US" sz="1400" b="1" dirty="0" smtClean="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hence</a:t>
            </a:r>
            <a:r>
              <a:rPr lang="en-US" sz="1400" b="1" dirty="0" smtClean="0">
                <a:solidFill>
                  <a:schemeClr val="tx1"/>
                </a:solidFill>
                <a:latin typeface="Arial" pitchFamily="34" charset="0"/>
                <a:cs typeface="Arial" pitchFamily="34" charset="0"/>
              </a:rPr>
              <a:t> </a:t>
            </a:r>
            <a:r>
              <a:rPr lang="en-US" sz="1400" b="1" i="1" dirty="0" smtClean="0">
                <a:solidFill>
                  <a:schemeClr val="tx1"/>
                </a:solidFill>
                <a:latin typeface="Arial" pitchFamily="34" charset="0"/>
                <a:cs typeface="Arial" pitchFamily="34" charset="0"/>
              </a:rPr>
              <a:t>Equality,</a:t>
            </a:r>
            <a:r>
              <a:rPr lang="en-US" sz="1400" dirty="0" smtClean="0">
                <a:solidFill>
                  <a:schemeClr val="tx1"/>
                </a:solidFill>
                <a:latin typeface="Arial" pitchFamily="34" charset="0"/>
                <a:cs typeface="Arial" pitchFamily="34" charset="0"/>
              </a:rPr>
              <a:t> in the true spirit, can only be secured by empowering each citizen of India as a </a:t>
            </a:r>
            <a:r>
              <a:rPr lang="en-US" sz="1400" b="1" i="1" dirty="0" smtClean="0">
                <a:solidFill>
                  <a:schemeClr val="tx1"/>
                </a:solidFill>
                <a:latin typeface="Arial" pitchFamily="34" charset="0"/>
                <a:cs typeface="Arial" pitchFamily="34" charset="0"/>
              </a:rPr>
              <a:t>Value Creator</a:t>
            </a:r>
            <a:r>
              <a:rPr lang="en-US" sz="1400" dirty="0" smtClean="0">
                <a:solidFill>
                  <a:schemeClr val="tx1"/>
                </a:solidFill>
                <a:latin typeface="Arial" pitchFamily="34" charset="0"/>
                <a:cs typeface="Arial" pitchFamily="34" charset="0"/>
              </a:rPr>
              <a:t> in society.</a:t>
            </a:r>
          </a:p>
        </p:txBody>
      </p:sp>
      <p:pic>
        <p:nvPicPr>
          <p:cNvPr id="2050" name="Picture 2" descr="C:\Users\DEBASISH\Desktop\Screenshot (175).png"/>
          <p:cNvPicPr>
            <a:picLocks noChangeAspect="1" noChangeArrowheads="1"/>
          </p:cNvPicPr>
          <p:nvPr/>
        </p:nvPicPr>
        <p:blipFill>
          <a:blip r:embed="rId4"/>
          <a:srcRect/>
          <a:stretch>
            <a:fillRect/>
          </a:stretch>
        </p:blipFill>
        <p:spPr bwMode="auto">
          <a:xfrm>
            <a:off x="1204575" y="336550"/>
            <a:ext cx="3171825" cy="4267200"/>
          </a:xfrm>
          <a:prstGeom prst="rect">
            <a:avLst/>
          </a:prstGeom>
          <a:noFill/>
        </p:spPr>
      </p:pic>
      <p:sp>
        <p:nvSpPr>
          <p:cNvPr id="11" name="Rectangle 10"/>
          <p:cNvSpPr/>
          <p:nvPr/>
        </p:nvSpPr>
        <p:spPr>
          <a:xfrm>
            <a:off x="0" y="4710126"/>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7" name="Picture 6"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22772" y="119742"/>
            <a:ext cx="1016000" cy="609600"/>
          </a:xfrm>
          <a:prstGeom prst="rect">
            <a:avLst/>
          </a:prstGeom>
          <a:noFill/>
        </p:spPr>
      </p:pic>
      <p:pic>
        <p:nvPicPr>
          <p:cNvPr id="54276" name="Picture 4" descr="C:\Users\DEBASISH\Desktop\Valve_2-removebg-preview.png"/>
          <p:cNvPicPr>
            <a:picLocks noChangeAspect="1" noChangeArrowheads="1"/>
          </p:cNvPicPr>
          <p:nvPr/>
        </p:nvPicPr>
        <p:blipFill>
          <a:blip r:embed="rId4"/>
          <a:srcRect/>
          <a:stretch>
            <a:fillRect/>
          </a:stretch>
        </p:blipFill>
        <p:spPr bwMode="auto">
          <a:xfrm>
            <a:off x="3125802" y="2508410"/>
            <a:ext cx="816806" cy="634719"/>
          </a:xfrm>
          <a:prstGeom prst="rect">
            <a:avLst/>
          </a:prstGeom>
          <a:noFill/>
        </p:spPr>
      </p:pic>
      <p:sp>
        <p:nvSpPr>
          <p:cNvPr id="8" name="Title 1"/>
          <p:cNvSpPr txBox="1">
            <a:spLocks/>
          </p:cNvSpPr>
          <p:nvPr/>
        </p:nvSpPr>
        <p:spPr>
          <a:xfrm>
            <a:off x="776877" y="1134576"/>
            <a:ext cx="6011917" cy="3825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2800"/>
              <a:buFont typeface="League Spartan Medium"/>
              <a:buNone/>
              <a:tabLst/>
              <a:defRPr/>
            </a:pPr>
            <a:endParaRPr kumimoji="0" lang="en-US" sz="1800" b="0" i="0" u="none" strike="noStrike" kern="0" cap="none" spc="0" normalizeH="0" baseline="0" noProof="0" dirty="0">
              <a:ln>
                <a:noFill/>
              </a:ln>
              <a:solidFill>
                <a:schemeClr val="dk1"/>
              </a:solidFill>
              <a:effectLst/>
              <a:uLnTx/>
              <a:uFillTx/>
              <a:latin typeface="League Spartan Medium"/>
              <a:ea typeface="League Spartan Medium"/>
              <a:cs typeface="League Spartan Medium"/>
              <a:sym typeface="League Spartan Medium"/>
            </a:endParaRPr>
          </a:p>
        </p:txBody>
      </p:sp>
      <p:sp>
        <p:nvSpPr>
          <p:cNvPr id="10" name="Oval 9"/>
          <p:cNvSpPr/>
          <p:nvPr/>
        </p:nvSpPr>
        <p:spPr>
          <a:xfrm>
            <a:off x="213757" y="1439264"/>
            <a:ext cx="1971303" cy="1873952"/>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985654" y="1522391"/>
            <a:ext cx="2020784" cy="1814575"/>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DEBASISH\Desktop\man-removebg-preview.png"/>
          <p:cNvPicPr>
            <a:picLocks noChangeAspect="1" noChangeArrowheads="1"/>
          </p:cNvPicPr>
          <p:nvPr/>
        </p:nvPicPr>
        <p:blipFill>
          <a:blip r:embed="rId5"/>
          <a:srcRect/>
          <a:stretch>
            <a:fillRect/>
          </a:stretch>
        </p:blipFill>
        <p:spPr bwMode="auto">
          <a:xfrm>
            <a:off x="5035129" y="1668546"/>
            <a:ext cx="1662991" cy="1193407"/>
          </a:xfrm>
          <a:prstGeom prst="rect">
            <a:avLst/>
          </a:prstGeom>
          <a:noFill/>
        </p:spPr>
      </p:pic>
      <p:sp>
        <p:nvSpPr>
          <p:cNvPr id="13" name="Oval Callout 12"/>
          <p:cNvSpPr/>
          <p:nvPr/>
        </p:nvSpPr>
        <p:spPr>
          <a:xfrm flipH="1">
            <a:off x="3740721" y="748146"/>
            <a:ext cx="2386946" cy="843146"/>
          </a:xfrm>
          <a:prstGeom prst="wedgeEllipseCallout">
            <a:avLst>
              <a:gd name="adj1" fmla="val -43910"/>
              <a:gd name="adj2" fmla="val 1167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Bradley Hand ITC" pitchFamily="66" charset="0"/>
              </a:rPr>
              <a:t>Job is available but we need Employability </a:t>
            </a:r>
            <a:endParaRPr lang="en-US" sz="1600" b="1" dirty="0">
              <a:solidFill>
                <a:schemeClr val="tx1"/>
              </a:solidFill>
              <a:latin typeface="Bradley Hand ITC" pitchFamily="66" charset="0"/>
            </a:endParaRPr>
          </a:p>
        </p:txBody>
      </p:sp>
      <p:sp>
        <p:nvSpPr>
          <p:cNvPr id="14" name="Oval Callout 13"/>
          <p:cNvSpPr/>
          <p:nvPr/>
        </p:nvSpPr>
        <p:spPr>
          <a:xfrm>
            <a:off x="1151909" y="817416"/>
            <a:ext cx="2230581" cy="700644"/>
          </a:xfrm>
          <a:prstGeom prst="wedgeEllipseCallout">
            <a:avLst>
              <a:gd name="adj1" fmla="val -43398"/>
              <a:gd name="adj2" fmla="val 11843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Bradley Hand ITC" pitchFamily="66" charset="0"/>
              </a:rPr>
              <a:t>I need a job</a:t>
            </a:r>
            <a:endParaRPr lang="en-US" sz="2000" b="1" dirty="0">
              <a:solidFill>
                <a:schemeClr val="tx1"/>
              </a:solidFill>
              <a:latin typeface="Bradley Hand ITC" pitchFamily="66" charset="0"/>
            </a:endParaRPr>
          </a:p>
        </p:txBody>
      </p:sp>
      <p:sp>
        <p:nvSpPr>
          <p:cNvPr id="16" name="Down Arrow 15"/>
          <p:cNvSpPr/>
          <p:nvPr/>
        </p:nvSpPr>
        <p:spPr>
          <a:xfrm rot="5400000">
            <a:off x="3146962" y="712522"/>
            <a:ext cx="688765" cy="261257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smtClean="0">
                <a:solidFill>
                  <a:schemeClr val="tx1"/>
                </a:solidFill>
                <a:latin typeface="Century Gothic" pitchFamily="34" charset="0"/>
              </a:rPr>
              <a:t>Competency Requirement</a:t>
            </a:r>
            <a:endParaRPr lang="en-US" b="1" dirty="0">
              <a:solidFill>
                <a:schemeClr val="tx1"/>
              </a:solidFill>
              <a:latin typeface="Century Gothic" pitchFamily="34" charset="0"/>
            </a:endParaRPr>
          </a:p>
        </p:txBody>
      </p:sp>
      <p:sp>
        <p:nvSpPr>
          <p:cNvPr id="21" name="Rectangle 20"/>
          <p:cNvSpPr/>
          <p:nvPr/>
        </p:nvSpPr>
        <p:spPr>
          <a:xfrm>
            <a:off x="213760" y="3360718"/>
            <a:ext cx="1959428" cy="3562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Century Gothic" pitchFamily="34" charset="0"/>
              </a:rPr>
              <a:t>Job Seeker</a:t>
            </a:r>
            <a:endParaRPr lang="en-US" sz="1200" b="1" dirty="0">
              <a:solidFill>
                <a:schemeClr val="tx1"/>
              </a:solidFill>
              <a:latin typeface="Century Gothic" pitchFamily="34" charset="0"/>
            </a:endParaRPr>
          </a:p>
        </p:txBody>
      </p:sp>
      <p:sp>
        <p:nvSpPr>
          <p:cNvPr id="22" name="Rectangle 21"/>
          <p:cNvSpPr/>
          <p:nvPr/>
        </p:nvSpPr>
        <p:spPr>
          <a:xfrm>
            <a:off x="5341913" y="3382489"/>
            <a:ext cx="1569522" cy="3107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Century Gothic" pitchFamily="34" charset="0"/>
              </a:rPr>
              <a:t>Employers</a:t>
            </a:r>
            <a:endParaRPr lang="en-US" sz="1200" b="1" dirty="0">
              <a:solidFill>
                <a:schemeClr val="tx1"/>
              </a:solidFill>
              <a:latin typeface="Century Gothic" pitchFamily="34" charset="0"/>
            </a:endParaRPr>
          </a:p>
        </p:txBody>
      </p:sp>
      <p:sp>
        <p:nvSpPr>
          <p:cNvPr id="23" name="TextBox 22"/>
          <p:cNvSpPr txBox="1"/>
          <p:nvPr/>
        </p:nvSpPr>
        <p:spPr>
          <a:xfrm>
            <a:off x="2078182" y="3574472"/>
            <a:ext cx="3621974" cy="523220"/>
          </a:xfrm>
          <a:prstGeom prst="rect">
            <a:avLst/>
          </a:prstGeom>
          <a:noFill/>
        </p:spPr>
        <p:txBody>
          <a:bodyPr wrap="square" rtlCol="0" anchor="b">
            <a:spAutoFit/>
          </a:bodyPr>
          <a:lstStyle/>
          <a:p>
            <a:pPr algn="ctr"/>
            <a:r>
              <a:rPr lang="en-US" sz="1800" b="1" dirty="0" smtClean="0">
                <a:latin typeface="Century Gothic" pitchFamily="34" charset="0"/>
              </a:rPr>
              <a:t>Certificate    </a:t>
            </a:r>
            <a:r>
              <a:rPr lang="en-US" sz="2800" dirty="0" smtClean="0">
                <a:latin typeface="Century Gothic" pitchFamily="34" charset="0"/>
              </a:rPr>
              <a:t>=</a:t>
            </a:r>
            <a:r>
              <a:rPr lang="en-US" sz="1800" b="1" dirty="0" smtClean="0">
                <a:latin typeface="Century Gothic" pitchFamily="34" charset="0"/>
              </a:rPr>
              <a:t>      Education  ?</a:t>
            </a:r>
            <a:r>
              <a:rPr lang="en-US" dirty="0" smtClean="0">
                <a:latin typeface="Century Gothic" pitchFamily="34" charset="0"/>
              </a:rPr>
              <a:t> </a:t>
            </a:r>
            <a:r>
              <a:rPr lang="en-US" baseline="-25000" dirty="0" smtClean="0">
                <a:latin typeface="Century Gothic" pitchFamily="34" charset="0"/>
              </a:rPr>
              <a:t> </a:t>
            </a:r>
            <a:r>
              <a:rPr lang="en-US" dirty="0" smtClean="0">
                <a:latin typeface="Century Gothic" pitchFamily="34" charset="0"/>
              </a:rPr>
              <a:t> </a:t>
            </a:r>
            <a:endParaRPr lang="en-US" dirty="0">
              <a:latin typeface="Century Gothic" pitchFamily="34" charset="0"/>
            </a:endParaRPr>
          </a:p>
        </p:txBody>
      </p:sp>
      <p:sp>
        <p:nvSpPr>
          <p:cNvPr id="26" name="Left Arrow 25"/>
          <p:cNvSpPr/>
          <p:nvPr/>
        </p:nvSpPr>
        <p:spPr>
          <a:xfrm flipH="1">
            <a:off x="2266209" y="2479959"/>
            <a:ext cx="2602674" cy="750124"/>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363187" y="2706579"/>
            <a:ext cx="950026" cy="276999"/>
          </a:xfrm>
          <a:prstGeom prst="rect">
            <a:avLst/>
          </a:prstGeom>
          <a:noFill/>
        </p:spPr>
        <p:txBody>
          <a:bodyPr wrap="square" rtlCol="0">
            <a:spAutoFit/>
          </a:bodyPr>
          <a:lstStyle/>
          <a:p>
            <a:r>
              <a:rPr lang="en-US" sz="1200" b="1" dirty="0" smtClean="0">
                <a:latin typeface="Century Gothic" pitchFamily="34" charset="0"/>
              </a:rPr>
              <a:t>Services</a:t>
            </a:r>
            <a:endParaRPr lang="en-US" sz="1200" b="1" dirty="0">
              <a:latin typeface="Century Gothic" pitchFamily="34" charset="0"/>
            </a:endParaRPr>
          </a:p>
        </p:txBody>
      </p:sp>
      <p:sp>
        <p:nvSpPr>
          <p:cNvPr id="28" name="TextBox 27"/>
          <p:cNvSpPr txBox="1"/>
          <p:nvPr/>
        </p:nvSpPr>
        <p:spPr>
          <a:xfrm>
            <a:off x="3798120" y="2718455"/>
            <a:ext cx="950026" cy="276999"/>
          </a:xfrm>
          <a:prstGeom prst="rect">
            <a:avLst/>
          </a:prstGeom>
          <a:noFill/>
        </p:spPr>
        <p:txBody>
          <a:bodyPr wrap="square" rtlCol="0">
            <a:spAutoFit/>
          </a:bodyPr>
          <a:lstStyle/>
          <a:p>
            <a:r>
              <a:rPr lang="en-US" sz="1200" b="1" dirty="0" smtClean="0">
                <a:latin typeface="Century Gothic" pitchFamily="34" charset="0"/>
              </a:rPr>
              <a:t>Services</a:t>
            </a:r>
            <a:endParaRPr lang="en-US" sz="1200" b="1" dirty="0">
              <a:latin typeface="Century Gothic" pitchFamily="34" charset="0"/>
            </a:endParaRPr>
          </a:p>
        </p:txBody>
      </p:sp>
      <p:sp>
        <p:nvSpPr>
          <p:cNvPr id="29" name="Rectangle 28"/>
          <p:cNvSpPr/>
          <p:nvPr/>
        </p:nvSpPr>
        <p:spPr>
          <a:xfrm>
            <a:off x="3277583" y="2671961"/>
            <a:ext cx="546265" cy="2493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Q.C</a:t>
            </a:r>
            <a:endParaRPr lang="en-US" b="1" dirty="0">
              <a:solidFill>
                <a:srgbClr val="FF0000"/>
              </a:solidFill>
            </a:endParaRPr>
          </a:p>
        </p:txBody>
      </p:sp>
      <p:pic>
        <p:nvPicPr>
          <p:cNvPr id="2052" name="Picture 4" descr="C:\Users\DEBASISH\Desktop\rarara-removebg-preview.png"/>
          <p:cNvPicPr>
            <a:picLocks noChangeAspect="1" noChangeArrowheads="1"/>
          </p:cNvPicPr>
          <p:nvPr/>
        </p:nvPicPr>
        <p:blipFill>
          <a:blip r:embed="rId6"/>
          <a:srcRect/>
          <a:stretch>
            <a:fillRect/>
          </a:stretch>
        </p:blipFill>
        <p:spPr bwMode="auto">
          <a:xfrm>
            <a:off x="475013" y="1510826"/>
            <a:ext cx="1494879" cy="1699307"/>
          </a:xfrm>
          <a:prstGeom prst="rect">
            <a:avLst/>
          </a:prstGeom>
          <a:noFill/>
        </p:spPr>
      </p:pic>
      <p:sp>
        <p:nvSpPr>
          <p:cNvPr id="54274" name="AutoShape 2" descr="data:image/png;base64,iVBORw0KGgoAAAANSUhEUgAAATUAAAFKCAYAAAB8a8gQAAAAAXNSR0IArs4c6QAAIABJREFUeF7sXQdUU8nXT/LSKKEpiggqCIqCWEAXsayNFTtFUFwbIgIqdt1d/6K46lpW113LWhE7im1trA1BcS2IHbEgShFBlN5SXpLv3GyG75kFhEggxMk5nmAyc+fO78775c6dOzN0Gn5hBDACGAENQoCuQX3BXcEIYAQwAjRMangQYAQwAhqFACY1jTIn7gxGACOASQ2PAYwARkCjEMCkplHmxJ3BCGAEMKnhMYARwAhoFAKY1DTKnLgzGAGMACY1PAYwAhgBjUIAk5pGmRN3BiOAEcCkhscARgAjoFEIYFLTKHPizmAEMAKY1PAYwAhgBDQKAUxqGmVO3BmMAEYAkxoeAxgBjIBGIYBJTaPMiTuDEcAIYFLDYwAjgBHQKAQwqWmUOXFnMAIYAUxqeAxgBDACGoUAJjWNMifuDEYAI4BJDY8BjABGQKMQwKSmUebEncEIYAQwqeExgBHACGgUApjUNMqcuDMYAYwAJjU8BjACGAGNQgCTmkaZE3cGI4ARwKSGxwBGACOgUQhgUtMoc+LOYAQwApjU8BjACGAENAoBTGoaZU7cGYwARgCTGh4DGAGMgEYhgElNo8yJO4MRwAhgUsNjACOAEdAoBDCpaZQ5cWcwAhgBTGp4DGAEMAIahQAmNY0yJ+4MRgAjgEkNjwGMAEZAoxDApKZR5sSdwQhgBDCp4TGAEcAIaBQCmNQ0ypy4MxgBjAAmNTwGMAIYAY1CAJOaRpkTdwYjgBHApIbHAEYAI6BRCGBS0yhz4s5gBDACmNTwGMAIYAQ0CgFMahplTtwZjABGAJMaHgMYAYyARiGASU2jzIk7gxHACGBSw2MAI4AR0CgEMKlplDlxZzACGAFMangMYAQwAhqFACY1jTIn7gxGACOASQ2PgTpFYNmyZb2fPHkygiCInjQaTZckSSmLxaJJpVLUjuwP6b8fFAkEglujR48+M2nSpPgvVSQlJUV/48aNo1NSUhx1dHRspVKpllwmNFehgBLtoOdEymAwaBKJRCaCTqd/IlMqlcrK0en0indoVt52nra2dszPP/+819LS8r0SOuAqNUQAk1oNgcLFqkcgJiaGmZ6e7rdjx451AoFADx58IAD4JxKJZO/UFzz38MDDO0EQhYMHD15CEMSfoaGh/zJGLV6RkZFEZmam619//bWtqKjInCAImlgslkmAdmvCZ3Ie+k+riMAUda+peiAX/gEGQO5aWlpZ48ePdw8ICLhTUxm4XO0QwKRWO7xw6SoQCA4OnnLz5s0tBEFooQeYJEkZoQDJVEYs1O+YTGapp6fn7IULF4bVBmSpVMr08/P738uXLxeWlpbqICIDIgFCqoqsKmujMh1rU19RJshDnh2TyZQRLfxfX1//9bp16/p069btXW36isvWDAFMajXDSWNLSaVShnwapfT0DGSMGDEi8d27dx0QqSBPicPh0AQCwX/IBR5uKMNms2Xfgxejra2dsWPHDlsbG5vimgAO3uGxY8emPXz4cGN5eTkbkSfyruD/X/qqzFNT9Do/1wZlulrhQbq7u69dtmzZj5+ri7+vPQKY1GqPmcbUSEhIaMXhcFh2dnYZdDpdqGzHHj9+bOPn5/dQKpVykHdC9dao00A05URtoekheERisVgaFBTUf9q0adc+p4tUKiVmzJjx471795aQJMlF5UE+ECR4iSATvSt6XIpeGZoOK7ZL/RzJqMl0FuRQ6wLBIs8RPm/evHnsuXPnBijG5T7Xb/z95xHApPZ5jDSqBASzX716xaPRaAI6nd6Mw+F8LC0tNbSxsVF6KhQTEzNo/vz5lxFByeNp5MiRI9cyGIz38kB5RayMTqcT+fn5rW7dujVHKBQyERGC5zZs2DDPlStXnqwO9ISEBNb+/funJSQk/CoQCLQQUSIS4XK57ywsLI5aWFikcjgcEtoH8oAXivVVMlWkSyQSBkEQ4i9cVJCJhvZIkqRzOBwiKSlp4LNnzzzQAgLoYGhoePvKlSu96XT6v8E//KozBDCp1RmU6i8oMTGRLRQKm0okEljFa8bj8d4xGAxhfn5+maOjo0jZHly9enXgwoULr1BjSCRJFp89e7Z169at8yuTO2bMmLZZWVmPS0pKtKnfjxo1ymPZsmWnqtIF+GnGjBk/3LlzZwWDwWCiKWx5ebmsipmZ2dvx48f3GTt2bJq6eEGjR4+e+ubNmx10Ol22WgKkpq+vf+fq1au9MKkpO+qqrodJre4xVWuJT548ac5ms5ksFovJ5/N5IpGoVCAQkKA0g8GgAzloaWnREEnA5xwORwr/5J5ORewNyFEoFDI+fPgweNmyZWEohiX3hkrXrFnTk8fj5ejoyOL3tNLSUtk7tHP27Nm20dHRV/h8Ppc6rXNzcwtwdXU9w+fz6dra2rKyUIcgCMazZ8+anD59emhqaur/hEKhDvLMoD1ou3nz5m9tbW291q1bd1udjODh4eGXnp6+E2KPSC89PT1MaioyEiY1FQGrhmLpycnJbCsrK2FKSorx5cuXV586dWp4cXGxFp/PZwHXsFgsArwJeZC/IjdL3heYPn7yj8FgSMViMYPNZmsJBAI6l8uVBf1hpQ/etbS0SoRCIRAOzP1k8uRTQYlEIoHPdNHqICW2JgDvEfQgSRIi/UAEMHODBQ0CxerAK4R4GdSDGFqTJk0erVq1ql/Xrl0L1A17ILU3b97sYjKZdMAWyBiTmuqshElNddiqjWTwELKysoxyc3MJLpere/jw4YBLly7NkZOZTE+UAoH+rqny1NQJamyMGhivZipZkUdWXaAe6gOBAVnKibEixw3+36pVq/tubm7ukyZNSq+J3v+G2D5NnK1JPWXLeHp6+r9+/XoHkDvSn8fj3Y6JicExNWVBraYeJjUVgKouIiGH6+XLlwYwgywrKyvl8XhNDx8+vDE2Nta1sLCQSQ2ao2A7NWNejfohIzTwctDKI/wfiFBXV/fNoEGDBvz000+plekLBLZ161ajxMTEFo6OjlYFBQUmYrFYXyqVViwIQBlqmoaM8ahbIOR/owUH5HGi9sBjhZ0T4MkSBCGR/y1zL+l0Ouv58+euSUlJrugHANrS1dW9FRMT0wfH1Op+lGFSq3tM1Ubis2fP2tDp9FzwzmC+9+DBgyHr1q3bLRaLicpWAYE0qkqUbehOKaR+QLBd0qFDhxvm5uaBa9eufV6Z5xUVFcU5ePDg/JycnAnFxcWtO3bsSDx79oxZXl7OAFJEKRao33XUR2rMsSImiHYWyFNXwLu8curUqe/q02Oso/6pvRhMampvoporGBoayoBtRjdv3tTS09PTFwgEuvr6+kVGRkaCgoIC7vHjx32PHj26Gnll6J3D4QikUimJAv3ISUFxsM9pQH0wFby//4wvKFtZQiu0ISeuKscknU4HT6icy+U+s7W1Pff9999vdXR0LKtMv9u3b+vt2rVrcVJS0lw+n8+GMkBkKCZnZmZGKygooBUWFlZs4app/tnn8EDfowUQar4cmqKPGTNm4aJFi9bXVBYuV3MEMKnVHCu1L/n8+XMeQRBCHo/HLCkpMSIIQkSSpI5IJCI7dOiQsWjRosnR0dFh8JChjP4mTZrk9O7de9zbt28zRCIRbD6nwzvqLAT05YQj+wxNrdD3sCAA06/PgaNY73PlIahObQ/+D96ZiYmJ6LvvvssbMWJEpWQGdSB15eeff96Snp7uK5FIZGkfaD8o9B1WVVu1akXLzs6WERuV5D+nV22+R+0qxh1NTExSFy5c2Kl///4ltZGHy9YMAUxqNcNJ7UtJpVJWfHy8hZGRUbaVlVXZq1evtKVSadOPHz9mOTs7y5K4FixY4Hv16tU98DeaDhkaGr7x9/f/xtvb+4Pad7IGCkZERJhGRUUtfv78uT9JkmwUi0NVgdyA0ODz9PR0GqzOIu+prj01FJ+keGxCU1PTJFNT0znbtm377K6JGnQXF6kEAUxqGjAsEhMTTUxNTcszMzP17OzsMt+8eWNsYWEBJCXLpEddXLhw4eTLly+HU/dEGhoavpoyZUrPcePGfWzsUACx+/j4/PP8+XNH4G0UHwSykmfxl1pYWGSJxWJZagrk2cEuAnSaiDx1BKWffO7ZqMAVYUxZXJDhDtu+QDZMm1u2bJns4OCw0cjI6Gb//v1leYH4pRoEPmc41bSKpX4RAvJN6LJtR8nJyRyBQGAIOWY0Go0nhsQxBgPiY++sra0F1IYWLlw48fLly/s0kdS2bt1qdfXq1aOvX7/uBnlr6EQMeGcymYIOHTps9vf339i7d+//bAej4vlFhsGV1QIBTGpqYYbaKZGTk6Obnp4u4XK5pEQi0TE0NOTn5ORYM5lMSefOnROrkjZ//vwJ0dHR+5UltZouHNSuN19cmh4WFmZw6dKlS8+fP3eAU0FgMQB5aVpaWmITE5M/jh8/vginT3wx1o1CACa1RmGm/yr57t077dLSUqaVlVXxvXv39AQCAYcgCL6Tk1NRNaT2fXR09EEqqRkYGKT4+fk5VTX9lOd5uZ05c6afWCyGOB2I/2RhQJ7WVTGW5Bu3qTsS0N/wjk6hrWxxoUKGnEAVx+cnW7RgCxWDweASBOGcn59vAYohDw3+lkgkIhsbm1+WL1++WtFrbaRmx2rXAAFMajUASZ2LQPoG6IcWA6rTdcGCBeOuXLlyqKae2ubNm01v3bq1NykpaRCsilJPk6Ueo0PdyE494kcxdURRN8VjiND3VX1OrU8tQ00Rgb7JT9qVtGrVKmratGnfDx06tEqiV2fbYt2UQwCTmnK4Ncpa8+fP94mOjj5MJTUjI6NXvr6+/1koyM7O1gkICIh69+5db/mRPLJVQrTfkkpeiOCoq4coyRS1Vd1ZZJWRX022bVE30KPdBvKtVNKOHTuecXNz8/Pw8MhtlMbCSiuNACY1paFrfBUrI7XKpp8w9fPz81v56NGjxSiZlnrnAJAQWlGUr+7JVhfRfk+qF6W4p7Mm31EJsKptW0gONRcM6hEEUWpmZrYrMDBw5aBBgzChNb5h+sUaY1L7Yggbj4CFCxf6XL58+RNPzdDQ8PW4ceOcpkyZUpGndvbsWe1NmzZdz83NdUCkheJV8E7drI7IDT5DXhx8hrwolMWPvDgqYaFcOep3QI4oLob2d6JpLxVpkC8/AURGqPDP1NQ0xd3dPdjf3/8ipFE0HstgTesSAUxqdYmmmsuqIqb2etq0aU7U5NtNmzbp/f333/fevXtnBXcIoNugLC0trxUVFcWhvC75RnCmkZFRj6SkpP6o+/LdClJra+t9hYWFWRC/p9wbAOsIBIPBaPnx48dxIpGIoE4/LS0to4uKiuIhiQw2h/P5fNlZbpBTRoUX5Ml3GdB0dHRKBg4c+GLAgAEX7ezslD6WXM3Nh9WrIQKY1GoIlCYUW7BgwfgrV64cUIipvfb39/+E1NasWaMfHR39oKCgwAJ5YuCFjR49Omjp0qXbFbG4du3ayFmzZp1Gl6zID5ksOXXqlFVVd1yOHz/eKj09/TGc5wbygAjB8/L09JwQGhp6UBPwxn1oGAQwqTUM7g3S6rx58yZevXp1HzqhAoikSZMmKZMmTfokpQNI7dq1a/fz8vIs5Xs7ZfoOGzbMb8WKFbJtVtTXP//8893MmTMvouN75DG3wsOHD7ft0KFDpXEtT09Py/fv3z8pLy/XRosCUG/EiBHeP//887EGAQg3qhEIYFLTCDPWrBPUHQUojqWvr58yYcKEntSY2o4dO/RPnjz58P37922QVweemqenp+/SpUv3VuKpDZgzZ84VdPS2nNQK/vrrL8uq7iioitTc3NxGL1u27ETNeoRLYQT+iwAmta9oVMybN298XFzcASAoRFZw5Latre0JPp9fCpctQQyNRqPpvXjxwru8vFx29RwE6iGG5e7uPnnZsmX7FCGLi4vrN2vWrGjZJsp/s2vhX+HBgwctbW1t8yqDuCpSGzVqlGdoaGi1t0l9RSbDXVUCAUxqSoDWWKv88ccfA3ft2nUF7hKgplag5FnoF5AX+g7lmsmnq+KZM2cO8vX1ja1k+tl35syZMYqkdubMGUtzc3NMao11wDRSvTGpNVLDKaN2TEyM7sqVKx8XFhZaUBNmqYm0IBflllGP5DE0NEz5/fffO1a2uij31IDUZGohTw2TmjJW+nwdvAG/eowwqX1+DGlUiX379g3fvn37YZIkeVWdQKuY4c9isfju7u7Tf/jhh/DKwLhz586AgICAaIUr8opgoaB9+/aVHmmEpp98Ph/tJ5XluXl5eY1esmQJjqlVM+rg7gk6nS47vghuqscb9T8FC5OaRlHW5zsDuWVz585dePXq1bVAQtSMferx0xBHgxSN4uJiUd++fX81MTEJgaPCK2vh+vXrA2GhAL5DNz7RaLSiffv2WVa3+pmdnS1b/UQ6AJkOHTp09KpVqzCpUYCm3n6FCA3e5efl4RveFQYlJrXP84DGlYBf919//XXgvXv3vmOxWF3odLoWOrZbfuIGJLqWlpSU3HVycrry008//SeORgUlNja2/+zZs6PZbLZs07t8U3nRoUOHLKpbKMjJyXkCN7RTb4ry8PDwDAkJwQsFcoDl5CWBHRJgN4gOQOgT75io+rHEpKZxlKWaDiUkJLDgRBB4F4lEFeOGx+PR+vTp0/uPP/44KRaLZVfNyQ9mLAkMDOx5/fp12FHwyQvqa2lp2bx8+fJyWVkZF90UBfWGDx8+PScn51hxcXFFHWjD0tJSNGjQoDJHR0eRanqoXlJR3Ky+7yhVLxSU0waTmnK4fTW13rx5ww0LCwuIj4//lsFg2JMkaQg3pzOZTLjrUna3pVgs5paUlHCAlCAlBO3V5PF4xQwGQwSpIgAYlAWPkIAbYUQiVmlpqbbiJngtLS0hl8sVwNYslCRMEISYyWTm02i0xz179ozx9PQMs7Oz0/hLSyiHcsqg+2oG3Rd2FJPaFwKoqdXBIzt8+LBLUlLSxg8fPrSTkxJa2ZR1W3HVFGGBdghQCQutjCqe+oFO/IC6yGOrDFOqN9eqVasXtra2QV26dPnH29u70e/1RN4Y3LEAaYGYwL7sqcKk9gX43bp1q82dO3dGCoVCXdi3yGAwkEciZbPZ5e3bt08YNmxYPFqp+oKm6rUqENrGjRt/Tk5OnkWSpGwbEzW9Q37ET0VOG1W5qk7jUFxppRIimrJWdZGy4sXL4CFyOJziXr167dqwYUOjO6ZbKpWyr1692u/x48cOcJpwhw4dnmhpaQmePn3aXZ7wnDNy5MhtNjY2/z8Hr9cR0Lgbw6SmpP1++eWXby9cuLCnrKzMEgXH4WGDhxqmTfA3jUYTmJiYZLRp02aHq6vrbnd39wIlm6u3apcvX9Y/ceJEyN27d2cSBMFBx/qgezMVr32rTDFEgNQjg6hkp0h8yKND74oyoU107wDIhItV5CQpdXBw2OXg4DA3ICCgyntA6w28zzQEJwnHx8e7FxQUzElNTbXkcDiMZs2aSUeMGFF08uRJ7cLCQhbcSSoSieCuiWhPT8+ggQMHpqiL/o1FD0xqSlgKpgsjR468m5mZ6QAPFzxkfD5fNn0CMoMHENIh0HlhcCWbkZHRvdWrV3v16tUrTYkm663KhAkTVj99+nQRzAapJAP9RMcQoVhXVUqh89AQJoj0oTw1Bw7kKRJZZVNaaE/uCcuaRAdSyuWSbm5ua//3v/8tqTeQlGgoOzu72dSpU6++f/++A5/PZzRt2pTWqVMnWkZGBq1///60W7du0Tp06EDT19enlZaW0s6dOyc1NjY+FxISMraqW+iVUOOrqIJJTQkzw/TBxcXlYUFBQQd0NA8QGbwMDQ1pnTt3phUVFdESEhIqsvNha5KRkVHMypUrJzo5Ob1VolmVVnn06JHOb7/95vfy5ctVMJ1GBATvMK1u1qxZmkQiOdSiRYt3xsbG/PLycjH0Cc45QxvZUVoI1KHT6ZBH1ZrH47XS1ta2MjAwaCKVSg1LSkrK+Hz+08LCwmShUPiaw+GUkSRZ2ThkQAoDg8EgsrOz2Xl5eaZ8Pt+nsLCwJfL0ECAMBqPcyckpxMPD4w91vFMzJCTE9u7duydzcnLaAWnDj5+9vT3N3NycFhsbS7OxsaEZGxvLxkxmZiatV69eMpLLzMx8FBISMsDV1bXSrWYqHRCNWDgmNSWNt3r16rnHjx9fJZVKtWCQglcCD9uQIUOkAoGAHh8fTysrK6tYCQQCgJeJicmdrVu39rOwsOAr2XSdV4P0AX9//3WPHz+eBwSDvCe5RyRt0aLFFS8vL/eJEyeW1qbxjIyMlmKxuJ9EIgkiSdJRIpFwmExmiVQq3Uyj0Y5xudzn5ubmstvja/K6f/++6Y8//hiVl5dnL19MrfDaYMrm7u6+38PDI0CdDooEr37ixInXnjx50oeKa9++fcHzlcbGxsLlyRUHDDRr1kwydOhQ+tWrV+FHcOOuXbvm1wQbXOb/EcCkpuRoCA0N5b59+3Z0aWnpMAaDoVteXq4HQV97e/tUGo3W9N69e5YkScLnunl5eWyYQsmPpxZ/8803Q7Zu3XpZyabrtNqNGzd4GzduXPn27dtpQqFQljOGVi/hUmRLS8uTo0ePnuft7Z1Z24aTk5ONpVJpCJ1OD6TRaCwUB6PRaMcJgviZIIhXtSX3mzdvGv3888/hOTk5I+UeYcUqLEz9HR0dt+/atStYXRZn9u7dO3Lz5s3HGAwGG6aW7du3hxCFKCUlhebh4XHs5cuX/Ly8PCuYmevp6fG7dOlykyTJlk+fPn24adOmPXQ6/ZMLqWtrg6+xPCa1OrJ6ZGQk0bFjR4LD4dB1dHQgD4tz7969EceOHVv58OFDc4i7AakRBCE1MzNbcOrUqd/qqGmlxURGRmpduXJl+aNHj+aSJAn7CStWNCE3zMTE5NKUKVMmKHsj0/v375sXFRUdlUql31JiZ1Imk3laLBaHSKXSZGXu43z69KnRjz/+eOL9+/d9SZJkoBgbuifBxcUlfMCAAcGDBw+ulWepNJDVVBw9enRkSkqKl46ODm3kSBkPg0efYm9vv8jV1TWKTqfzcYJt3SKPSa1u8fxEWmJiou6MGTPOFhUV9YMTZOGYa5hq2Nra7j1w4ICvCpv+rGjYHbBly5ZfX7x44Q9eBEqbkOeNSaytrU96e3vP8PDwyPmssCoKvHjxoimdTj9Gp9P7QREgdvlDvFsgEGxt167dK2U9qj179hgfP358f05OjiuVjOX5bOAN7966detMZeUr22dqPUiNmTVr1mWRSPRtly5daC1atKBFRUVBzPXvsLCwoXXRBpbxXwQwqalwVCQnJ3Nmz559Ji0t7TvwIuQPNax6nQoPD/dQYdPVigZC27t379J79+7NpdPpHFRYTg6k3EOb6unp+Z8tTrXROS0tzVAgEGym0+me8kWEUrFYnEoQxA4GgxFlZWWVCXtNayOTWhY8tkWLFh3OzMx0YbFYsnOP0EorrJb27dt3S7du3Rb6+vo2SPwSFl9CQ0OB1JzMzc3pZmZmtDt37kj79esXOG/evJ3K9hvXqx4BTGoqHCGJiYnsefPm/ZWZmTkECANSGMCT6NSp09nw8PB/5yL1/IKpjq+v74LExERY5IAM9k/u7Gzbtu0ZLy+vid7e3oVfqhp4qkwmcyhBEB1pNBoQCxxD9J7BYLywtLRMqYsjc/bv398sPDz8RFlZGVy6XEFq8tum+KNGjZq5ePHisC/tizL1YTP6tm3bfnv27FkwrGaOGDEC7oSQisXi5bNnz16ujExc5/MIYFL7PEZKlwAC8fT0PJyRkTFWvk9SRmp2dnZnIYCstGAlKyYkJOj//vvvM1JSUhbz+XwdlF4A4qRSqahNmzYXPTw8Zn7//fd1kksn37sIxAmnSsiykVXxun37tllISMiOjx8/wo8HvGSLB4A5nAXXrVu3jU5OTj/Xt8cGcdacnJzVly5dmpednU1A+OHbb78VdejQIcjHx6dBiFYV+KubTExqKraIu7v74fT0dB+UdArTIwcHh9NhYWFuKm76P+LHjRu34cWLF3MhrwxdPIxOwG3VqtXpcePGeTfWvZSwKrpu3bormZmZXeW7OWQ/IPIFCunw4cN3L1u2LLA+91XCScN37twJ53A4IyIiIjhoV4Sjo+Oa7du3/1Tf9v9a2sOkpmJLe3p6HkpPTx9Hvb28c+fOp8PDw+uN1ODh2r59e2hqauoMkUjEVcjal7Rt2/bcmDFjZnh6eqpdUnBtzPPmzRuD6dOn70PpHnIPtGKjvK2t7ZZ9+/bNri9ig9jlkiVLbvTq1auLjo4OA45Tgt0C2dnZK48cORJSm77hsjVHAJNazbFSqiSQWkZGhozUwGsoLy+HmFqCk5PTbCaTKUI3j1dyA7kU0j/EYvF/AukEQVTYDc4wA8UUy6IdDrA4kZSUNOX+/fvToRhKfwB9IMXEyMiocOjQof5CoTBFvqcSdgjAjeh0+D+85Oek0eWehkwfaE8ikYhTU1PTN27cWPglAX+lgK2iEhDbzJkzz2dnZ/eEG9yR14YSXAcNGnSoefPmf5AkCTfAy25+rwxjRXtQm0M7KKifGRkZkRYWFuXp6ent+Xx+oamp6RuSJLuuX79+M5PJtOjTp48s3gc7CCwtLVdFRESo9bauurRJfcvCpKZixD08PGSeGprmoQ3hDAZDCCt01NvSKRu9lVoRVCQWuTywMYfSriytBL3km89J2J8qP/W2IplV/v8qxwh836RJk9Tu3bu7rlq1qk7icHVhjsOHDzfdv3//3vz8/GFAJIr9pdFo1PieItaVYk9JeZHF7OQHYaJEZXrz5s3Lhg0bVhYXF9f01atXEldX1w9cLlf/yZMnurBA9OzZswqPsX379qsOHTqESa0ujF2JDExqKgIWiYWYWkZGhg/19ia59yNL8YBXZRegVHVWmYrVrVa84p5LdBrHt99+e/C3336b0JC6KbYN6ST+/v6R79+/HwAQs3o9AAAgAElEQVTpHopXAtZUV5QDh44cp575BpvSHRwcaNeuXZNNK2HPZqtWrWinTp2i6enp0QYMGCBb8QZCu3v3ruwHDPSwsbHBpFZTAyhRDpOaEqDVpoqHh0dEenr6WERq6Agf+Tn+Fae7gkxEZIg8FEmkNu3WddmqSBY8lk6dOt09cOBAj7pu80vlbd261eT06dOR+fn5fYCMwDMGkkFHRNVEPvQbdgPAIQUPHjygQRI1bD6HH6SCggLad999R4MtT48ePZLZz9XVlQb7fCHJFl5AhkB41OOWOnTo8MvBgwf/V5P2cZnaI4BJrfaY1aqGh4fHkfT09DGI1BB5oSRRdEwPfK54zlitGmqAwvKUEKGHh4f/jz/+uL8BVPhsk/LFg8NZWVmuLBZLFmNDKR+frSwnJSBE2OL07t072ZFSsDMA7Pbx40fakydP4AYs2tmzZ2l5eXk0SLAdNGgQ7dKlS7LyKIaJTnOBtjt06LD24MGDP9akfVym9ghgUqs9ZjWuAXlao0ePPpKWluaNSA3e4ZdcV1c3RyqV8kUiEeyFhMEvO78fhBMEATcHoXbQH1L5FOpz8bbPfa+oPxoD1PeqxgX6XNYGm82GDdhHHRwcVqlzKkh4eLhBSkrKups3b37HYDBYJEnK9KfsuaRiJvsb4oXy2+ol4JXxeDypq6trKp/P14qJiWkJCw3Dhg17/fDhQz0TExOOvr5+2Zs3b3TbtGlD+/DhA6RywM1PzIKCgqZMJhP+lr3k2+TW79+/f2GNBxIuWCsEMKnVCq7aFa6M1ECCo6Nj9Pbt24dAwJoa3Mcbm2uHb32VlicR02NjYxn9+vWDI9sRCcLzA3/DYQCyA/Vga9zbt2/FcK7b8+fPef7+/jGlpaUO1BOD7ezsNuzbt29Bfen/tbWDSU2FFq+K1GBD8549e/CGZhVirw6iExIStIODg68LhUIH6kIFJjXVWgeTmgrxlW+TOpqenu5Fjal17tz53J49e0aosGksWg0QyMjI0PL29r4mFAq7U0nN1tb2t/379+PDH1VkI0xqKgIWxWy8vLyOpqamYlJTIc7qKhp2FMybNy9WJBL1wKRWf1bCpKZCrMFT8/LyikxNTR2NPTUVAq2mouEiaB8fHyC1bzCp1Z+RMKmpEGtMaioEtxGIBlIbO3ZsLEmSmNTq0V6Y1FQIdjWkdn7Pnj3DVdg0Fq0GCFRFanihQLXGwaSmQnyrIrUuXbqcDwsLw6SmQuzVQbSc1K6RJPlJTK1jx44bDhw4gFM6VGQkTGoqApayUPCfmFqXLl2iwsLChqmwaSxaDRCQx9Sui0QixdVPnHyrQvtgUlMhuNV4apjUVIi7uoiuitQ6dOjw68GDBxepi56apgcmNRVaFJOaCsFtBKKrIrWOHTuuO3DgwA+NoAuNUkVMaio0WzWkhq9IUyHu6iK6KlKzsbFZd+jQIUxqKjIUJjUVAfuZmBomNRXiri6iq5l+4lM6VGgkTGoqBBd7aioEtxGIxqTWMEbCpKZC3DGpqRDcRiC6mpjamgMHDuDbpFRkQ0xqKgIWTz9VCGwjEY1JrWEMhUlNhbhX46ldCAsLg/PU8EuDEcCk1jDGxaSmQtwxqakQ3EYguprVz9WHDh1a3Ai60ChVxKSmQrNhUlMhuI1AdFXbpGxsbDCpqdB+mNRUCC4mNRWC2whEV0Vq+DYp1RoPk5oK8cWkpkJwG4FoTGoNYyRMairEXX5HwbG0tDRP6iGRXbp0wQsFKsRdXUTDJSzjx4+HUzo+OU8NX2asWgthUlMhvpjUVAhuIxCNSa1hjIRJTYW4V0NqeJuUCnFXF9HVkNrKQ4cOhaiLnpqmByY1FVpUHlM7npqa6qEw/cSkpkLc1UU0JrWGsQQmNRXiXg2p4fPUVIi7uoiWk9p1xZNvbWxssKemQiNhUlMhuJjUVAhuIxANpDZhwgQ4+faT47wxqanWeJjUVIivnNROpKamuitMP7GnpkLc1UW0fEfBNUxq9WsRTGoqxBt7aioEtxGIrmab1KpDhw4taQRdaJQqYlJTodkwqakQ3EYgWp58G0eSpCP1MuOOHTuuOnDgACY1FdkQk5qKgAWx1ZAaviJPhbiri+iqSA1vk1KthTCpqRDfavLUMKmpEHd1ES0ntRskSTpQPTW8oV21FsKkpkJ8qyK1zp074xvaVYi7uoiuitQ6duy4+sCBA/joIRUZCpOaioClTD//c5kxJjUVgq5GoqshNXyctwrthElNheBWdUoHJjUVgq5GoquKqdna2q7dv3//j2qkqkapgklNheYEUvP09Dyanp7uRc1Tw6SmQtDVSDQmtYYxBiY1FeKOSO3t27deQqGQxmQyaUBuXbt2xQsFKsRdXUQDqY0bNy5OKBQ6UnWys7Nbt2/fPnyZsYoMhUlNRcCimNqYMWOOvHz50pvFYkGKh6w18NTCwsKGq7BpLFoNEJCTGmyT6k711DGpqdY4mNRUiC94am5ubkezsrJk00/0r3v37ud37dqFSU2F2KuD6Kq2SWFSU611MKmpEF8gtTFjxkSmpKSMZjAYNFNTU/Hbt2+JHj16HA0KCgp6/vx5kbe3t1iFKmDRDYhAVaTWsWPHdQcOHMDTTxXZBpOaioBF008fH5/j6enpbgMHDnz95MkTq+LiYumoUaPWDRgwYCVJkvpdunTJVKEKWHQDIpCQkKAdHBx8XSgUfpJ8i1c/VWsUTGoqxBc8NW9v75MZGRkjR44ceSwrK8vAycmJ//bt2zQPD48QiUTCa9++PSY1FdqgIUVXc5kxTr5VoWEwqakQXLSjgMFgdDQ1NeVYWlomXLt2zWns2LFbevTocZDL5YpNTExyVKgCFt2ACMhTOmKpF6/Q6XSatbX1qoiICLyhXUW2waSmImDR9PPPP/8c+/jx4xnNmjX7mJKS4jR69Ojj169fb/777797qbBptRQtlUoZNBqNoNFoEjqdrvGxxMpITSwW02xtbX8+dOjQMrU0kgYohUlNhUZ89+6d9p9//rmUw+FoC4XCJhKJpMXNmzf7t2nT5lx4ePgIFTatFqIjIyOJbt26mZIk2YpOp5vRaDQunU4X0un0PDqdnpKRkZHav39/Ui2UVYESlZEaSZI0Ozu7Pw8ePDiTTqf/m+ODX3WKACa1OoXzX2EJCQksMzMzdl5eXtPff/99m6OjI+3gwYODysvLWfBL3bVr1zNhYWGjVNC0Wol88eJFUwaDEUwQhA+dTm8uFosZEomEpNPp2RKJZKO2tvYBc3PzcrVSug6VkcfUokUikTM6pQOSsDt16rT90KFDQGoa763WIZw1FoVJrcZQ1aygVCplPn782EhXV1dQXl5e/tdffy2LiYlZmJ+fz4J4CuSqtW/f/mbLli1/YrPZYvjlpr4YDMYnNpFIJBX/h++o/69MIwaD8cmvP/q/RCIRd+7cOWXcuHHva9aTLy+VkpLSXSwWH+JwONYgTSQSVSQg02i01VZWVivodHq9kNr58+dNbt++3bq4uJjJ4XAqMBKLxVLASBFXgiAqcK8Mc0U7UdGSSCQgk85isbRjYmL+KCsrs4GUHngJBAKYfm45cuTILOypffkYq0wCJrU6xFUqlbKePXtmymKxskUikZFIJOKuWLFiU2pq6nAgL9hVAJ4anB/JZrOFIpEIBj8NDXhFVWChQVn10O4FIFJ4wYPL4XDS169fP7J79+4vlJVbm3qvXr1yJ0lyD5fLNYD+g07Qf3hnsVgr2rZtuxKmo7WRqUzZkJCQPhcvXtxDo9FacjgcOhALwkVmjH/BqsCa+t3n2qPaSJGkJBIJA8YEyJbbncbn82FHybYjR45M/5xs/L1yCCj90CjXnObVQoMaBvTjx48ttbW1SxgMhlZaWlomxIu8vLxOpKSkeMC+T3iw4YFBUxHkudXmIaoNgojYUB1oR1dXN7Nz584TNm3aFFMbWcqUffnypa9YLN7MYrF0wEMF8gZiJ0mSlEgks62srLbT6XSJMrJrUgcWJgIDA0e8fPlyR0lJCUx/ZToo4lITWV9SBtkZZACpderUafPRo0dnfYlMXLdqBDCpfeHogPiZsbGxbqtWrYogRpKammpBp9MLWrdunQ+iPT09T6SlpckuM4YXQRCyhwoIDh4wRHJfqEaNq3M4HNhYn71kyZL+gwcPfl7jikoUTE5OniKRSP6g0+m6QOpcLpcGMSWhUPiOIAj/tm3bRikhtsZVfvrpp14xMTF/Qz4gVIK2of8wDa6PF5Ao2BvZGMYAtN2xY8dfjx07tqg+dPga28Ck9oVWT05ONtbR0SktKioyaN++fRZ1CiI/pQNIzR2IDEgMkRvVe/pCFaqsTj1CGj1YSAdtbe03vXv3nrB69ep/VNV+cnLyYDqdHkKj0awkEgkB8TOpVAorn9EEQey0tLRUyTQYcF+4cKFbQkLCjtLSUmP0AwL9BPzRD4uq+o3kUkMAgD/oAaRmY2Pz64kTJzCpqcgAmNSUBBYenNjYWMLS0pL34cOHEg6HY3LixInM0NDQiukUunjl9evXHmjaA4ObwWCIOBxOITxgVOKhqlLNFKlWaQDyh0mHJEltNA2Chxq8Fh6Pl+nt7e0RHBx8VxVB68TERBMOh9OeRqPpi8ViIZvNLhOJROV0Oj1XKBS+tbOzq/N4GmC+YsUK5+jo6L+KioqayvGugJbJZJbRaDTwqgFHhCU1pgbPBPWfrK48RFDZ8yL7DIUQFOxGF4lEBkDo8DnYG7y3jh07bjh69OgCJYcervYZBDCpKTlE4uPjzY2MjARQnSRJZl5eXr6zs/MnK3nyHQXH0fQTBj4Mant7+6suLi4BELBmMpmyB4skyQpboM+oqkFZ6ovFYn1CblXVgVW8Z8+edb169eomOp1uCnJgCoYePj09vdeurq4+P/zwQ7ySUFTnKUKfGMeOHaPV18b9RYsWucXFxYWJxWIjFMMEMoHpr5aWVnr79u19nJ2d34HSsPJZlfLU1U9kG8CNaiuRSCSzGfq8Elnc8PDwg4WFhV1QTBXKWFlZrT5+/Di+o6CuB5xcHiY1JYCFOJquri63pKSEQxAEefr06SKqh0aZfsDJtyfS09MVb2g/HRYW5qZE00pX2bVr19Dw8PBNYrG4LUyB0BQMSJbH47379ttvx65YsSJO6QYauCIsCqxcubJvdHT04bKyshbQL8pUE1Z+33Xq1Ml3x44dl+tL1eTkZM7EiROvCgQCZzTth1VoCwuLxceOHVtTX3p8be1gUqulxSGhsrS0lMlisfT5fD6bIIgPdnZ2JZWJkXtqJ9PS0tzQIYHgrXXq1Ol0eHh4vZIa6Ld06dLB58+fD5NIJC3lq5AytcFr4/F4qSEhISNdXFye1BIStSi+ZMmSodHR0Uf4fD4PEYiOjg6tpKQE+pZiY2MzateuXU/rU1kgtTFjxsQQBNETxVIhfcTa2jrk6NGjq+pTl6+pLUxqtbR2RkaGFlT58OFDs65du6ZXF4uSk9qptLS0UYjUgEA6d+7cIKQGekdERDhu3779j6KiIme0Mgefg34cDifH2dn5+/Xr11+pJSwNVhw8tAULFrjFx8fvKC8vbwr4Qr/k8StJ8+bNbzo4OMxdtWpVQn0rGRMTw124cGEsjUb7hvqjZm1tvSwiIuLn+tbna2kPk1otLQ1EFRcXBzGqh5VNOaniFEkNLRbY2dmd2rdvn0ctm66z4keOHOm+fv36sxKJpDk1bwumpfr6+u82btw40NHRUaXpHnXVmXXr1n177NixszQajYdiliAb+sXhcF7369dv0MqVK9/UVXu1kQOktnjx4liRSPQN8ohBx3bt2i0/fPhwaG1k4bI1RwCTWs2xqigJZFWT1ULY0B0eHn7mw4cPQ9HKIwSMra2tjx88eLBBT+lYunTpsOjo6G0CgcAcrcCixQMtLa2Mnj17fv/rr7+qbYwNbDB37txRT5482VFYWNgMeUJAZhBP09HRSe/cufOkLVu2gKfUIK/ExER2QEBANJ/P741IDexvZWW15fDhw8ENotRX0CgmNRUaOSIiwjwsLOxGXl4enFIhi13Bw2dnZ/fHwYMH56iw6RqJ3rVrF8SZdvH5fGOYsqHbrkBXLS2trClTpgydPHnyo5oQeI0arKNCQGjLly/vefny5XMikcgQJbmCeFjd5XK5Bd98882ITZs23aijJpUSA1NjZ2fnMyKRaBj6wQD7W1hYvF60aFFXJyenIqUE40rVIoBJ7QsGiFQqJW7dumUhEom0YHmfx+PBHj8GpAC8ffu25f79+wM+fvw4hE6nM9DeP0jFMDAw8Lt48WL4FzRdZ1Vnz549/s6dO7tJkuRQtxGBx6OlpfV64MCB34eGht6uswbrQNCCBQvc79y5sxNiaGhPLcr543K5ZQMGDBi1YsWKaHUg48DAwLUJCQmLqDE1+Nvc3PySh4fH71ZWVlkoZQQ2wsNLX19fKJVKXzk6OtbP1oc6sIk6icCkpqQ1du/ebXX27Nmwt2/f9hAKhRwmk0lHeVFoZRG8H+RFoNiVRCIp9PX1/XbWrFmPlGy6TqstW7asy6VLl67DqiF4atQsePk07l3fvn19WCzWjc/FEOtUsUqExcTEMC9cuOB069atE3w+vxngDRjDC5Ebk8nM/eeff1rQ6XS1IIQHDx60CQwMvAln6aHbxNB1ieBVUnc3UNI+JB06dLju7OzsP2PGjFeqxlXT5GNSU9KiHh4eN1NTU50gSROIgLozQPFXGQYrDF6SJMvGjh3rX1paeqShCQJ1OyQkpPOlS5fiYH8kLBRQp6BQBohNV1f3g5OT0+558+atNDU1hYz8en9BKs2KFSuWvXz5Mri8vFwHpsho6xE1sVVbWzvvxo0bQGp1vltB2U5PnjzZPzEx8U84lgqFIajjBf6GPlDzB6Ecj8e7uGrVKnfFpG5l9fha6mFSU8LSkH80bdq0lKKiopbVbUinDmAI99jb22/fu3dvg8fSqF1evHhxl9jY2OsCgYCnuGULpUeg44KaNm2aamZm9oAgiPeSf+dKsCVMDNM8+fE9si1i8JUCrLCwInvJF1ngnYE++3eX0b/fyT1a2f9hERPeRSJRi7dv33bJz883pWKKPBvkEctjgXlxcXFqRWo3b97UWr169ZqcnJxpJElyETaKp7Sg/cEoDKCtrZ28bNmynoMGDcpVYph+tVUwqSlp+qCgoCO3b98eg/b8UY8Pou7/g885HE7RqFGjfrKwsNjt7e2tNh4EdB08tejoaCA1PURqQBYwNYJpEuwRhdM1kNdGnaLCZ/K+1nQ/6if7JGsDPTrZBOqADqAj6EbdU0shNRN1mX6iPsIulL17986Mj49fJxQKmUhvNBUF7x6m0GgLGxC1qanp8eDgYB9NPvK8NmOgpmUxqdUUKYVyGzdubHHjxo3NpaWlfdAgVThoUKStrZ3KYDAu9+vX79SsWbPuq0PgWrG7lXlqQCA6OjrS0tJSmeeEXuhMNJQdX1/HJlF/ONCUE951dXX5ZWVlXBS3BL21tLTAU1M7UkMYHjx4sPvJkydHSySS/qWlpW2kUikb4SrPs5OyWCyRjo7O5aCgoJ9cXFzSlRyiX201TGpfaHr5IZEIxwqPRR0JrLKuVkZqBEHwg4ODV2zbtm0Kn8+3lE8PZdUpCx5fiFzNq4PXguJN8nilFKZm/v7+izZv3nwAEm9RPFBOamo1/ayqp/Kx8/+/Gv9/agjMx1V2eGbNkW+cJTGpNU671ZnWsPp5+fLlT2JqBEGUTZgw4VuSJDMfP348OTMzc2pubq45jUaDo6llL+SlUafddaaUgiA0nZdKpeVNmjTJNjEx2e7m5nbAyspK7Ovr+5zJZMpy1eAlJzWIvX16rImqlMNy1Q4BTGpqZ5L6VSgkJAS2fF2DlA5KTK1sypQpvYOCgh6ANhAPys7O7n3v3j2X9PR0c5Ik2ZCPJ/faPhtPo5zjj2JqsnfF8/3liw2yryhTeamWllaZmZlZZvfu3c8MHTq0Imfu/v37xoGBgS9IkjRE5AqkFh4ebmptbY1JrX6Hktq0hklNbUzRMIpUQWqlU6ZM6YNIrWE0+3yrQGoBAQHP4ew0KqkdOHCgpYWFBf/zEnAJTUQAk5omWrUWfQJSg9VPPp+vC9XkCwOlvr6+vWfMmPGwFqLqveijR4+aTZ069ZkiqcXFxUGqDSa1ereIejSISU097NBgWixevLhbbGwsTD8rSI3BYJROmjRJ7Unt1atXzcaNG/cJqXG53LyTJ0+2btasWaVn3DUY0LjhekMAk1q9Qa2eDf34448O169fjxUIBDJSg2lcYyG1+Ph4k+Dg4CTFmNrhw4fNlL35He7pTEtLa1pWVsbm8Xg5yspRT2t/HVphUvs67FxlL0NDQ7tdvnxZ5qlRFgpKJ0+erPaeGlzs4uvrC56aAYqpwTapo0ePmtd2O1dCQoK2iYmJVnl5OYPNZjfLzc0tMTQ0fI9jc43vAcGk1vhsVqcaw/Tz2rVrjZLUkpKSWkyaNCkJkRqQMpBaXFycOZ1Or9Ue1VevXlkJhcL2LBaLFIvFWVwu90ObNm2y6hRsLKxeEMCkVi8wq28jjdlTq4rUjh8/3srExKS0pqgnJSVZ0+l0R4lE0obNZt8zMDB4YmxsjAmtpgCqWTlMampmkPpWpypS8/f37z1t2jS1Xv2E6eeUKVP+E1OLi4uDQzlrRGrv3r1rKhQK7XV1dWn5+fkWxcXFt7p165ZU33bA7dUdApjU6g7LRikpJCTE4erVq7GKMbXGkKcmJ7WnJEl+kqdWk9VPOOAzKyvLsKioyJ4gCLhSTyAUCjPt7e1vNUpDYqUrEMCk9pUPBkVSgzw18HIaA6nB6ueMGTOeiMXiipvYIaXj2LFj1U4/pVIpJysry5LJZMJpv+z8/PymEonkelVXHX7lQ6TRdR+TWqMzWd0qrAGk9lgsFhtTdxRUFVODM9xevnzZQiQSdTMxMcnOz8+3EYlEWQRBPGvfvn1m3SKLpTUUApjUGgp5NWlXMabW2Dy1mTNnPiJJshk6CVdHRyc3IiKiFUrpSE5O1rO2tpZdcJKYmNhdKBR20NHRKeJwONpsNvufFi1aZNLpdFJNzIHVqAMEMKnVAYiNWURjJjV5ntojsVgsIzV4AakdOnTIHCXNpqamtoALWmxsbJJSU1Md2Wy2nlAoZEil0ud5eXnv8OUmjXn0Vq47JjXNs2mtetSYSQ1SOiZPnvwQeWrQcS0trY/h4eFmcEoHnAKSmJjYk8Fg6PF4vFxzc/P7d+/edeHxeM87dOiQWiugcOFGgwAmtUZjKtUoSiU1aEE+jWsUCwXPnz83nThx4gOJRNIM7YbQ1tb++Oeff7bk8/l6EonETFdXl8Hj8d6XlpbCwZGp7dq1K1KnS1lUY9WvWyomta/b/rSq8tQaw+rnw4cPW/r5+T1gMBjGWlpashNGCILIPHToUPucnBwbLperIxKJWpEkmSQSibQtLCweN2nSBF8grOFjHpOahhv4c91DpFZeXv7JhvbGQmpTp06VkZqenh7Nz89PlJOT87hPnz4/aGlpFRAEwYRLmg0MDBJevHghxBeYfG40aMb3mNQ0w45K9wJO6YiLi5Ml3yIhcEpHYyE1f3//B5DSAfcYNG/enDZixIhjQ4cO/Z9QKISr9bgwHW3VqtU7pQHCFRsdApjUGp3J6lZhdJ4aHD1EPaWjMZDa/fv3TQMDA2ErlzGgAvq3adMmZfXq1W75+fkiR0fHl43lApy6terXLQ2T2tdtf7j3U3ZHQXl5ueyOAnlcqnTq1Klqv/cTSC0gIOCRVCqFHQEyUuPxeHl//vmnra2t7XtMaF/n4Mak9nXavaLXQGpwnppQKOTBh/LLVEoDAgLUntTevHlj4unp+YRGozVF95Oy2ey8f/75pzlOqP16BzYmta/X9rKeo/PU0PQTPB4Wi1Xm5+fXJyAg4L46wwOk5u3tLdsmhQgZ9n7GxcXBtil8b6Y6G0+FumFSUyG4DS06MjKSyM/P52hpaVVqZy6XS09KSnK8cOFClEgk0gJCYzKZ4K3xx44dO6Jly5a3+Xz+Z6/Aa6h+NmvWrMXixYsTGAyGPoqp6ejo5C9atKhtXl6eUFEvQ0NDWV/Ky8ulXl5eAkx8DWU51baLSU21+DaI9Bs3bvBOnDgx9c6dO9319fWt4SQKdPkwUkj+f7C/fkFBgblIJKKzWCwaSZKQgCs1MTHJEgqFBQwGg5RIJNSb5xX7pDiGFEmwujGmNGHS6XQ6g8HQef/+fVu0RQpImSAIadOmTZ9JpVIR6C1f/JC1Q7kUuZhOpz93cHBIGDdu3OHOnTvX6Oy1BjEmbrTWCGBSqzVk6lsBLg1ZtGiRx/37938FolIgsE8UR0QA70AGEJOCW87lMbVPyqJVUXXqOeiEFjaot8VTiAvtjqggM6Q/pH8IBAKYZkt0dXUft2nTZq63t/etoUOH4guQ1cnISuqCSU1J4NStWkZGhtb06dN35OTkeAmFQi5MI+ElEong4ZU92OiBVzfda6KPoqdZkzrUMojE0WdA3uCVyomxrHXr1r/b29uHhIaG4lhcbcFVs/KY1NTMIMqq4+vruygxMXGNRCKBmZnM+0LH8dQFmVXmrdW3B/cl7SmSIhAal8uVERu6wNnV1TVwxYoVB5W1Aa6nHghgUlMPO3yRFrm5uXpeXl5Pc3NzzeTnock8EPDQ4GGGB5fNZsu8NmVflRGjovejrOzP1atsSvm5OpV9j+QggoP/o8UROU45q1atch46dGiKMvJxHfVAAJOaetjhi7RYsmRJ6IULF5ZBTAziRfAO008jI6NbTZo0OWBubl7M5/Ml8mmoVObKUV6yaPq/J3RUOR6QbDjOh0ajgTv4SZAf/g9l4MVgMKpcAABPEnQEOfBPHsOT/V2VDiRJojoyuUwmUwqLANCm3CP9pD2Qhfqi2DeJRMLIzMzklZWVTc7MzHQkCIIBegMEgFnr1q2nHD9+PPyLDDXJwqkAACAASURBVIIrNygCmNQaFP4vbxyOqHZ1dY16//79YA6HI/PK4OHkcDhvT5w40dHY2Lj4y1vRPAlz5sxp8ejRo/j8/HwzwAv4HMjN3Nz819OnTy/SvB5/PT3CpNbIbZ2YmMj29/e/KhQKe1HjRvb29lvCw8ODG3n3VKY+/BgMHDhwX2Fh4Xi0igqNtW3b9sjRo0d9VNYwFqxyBDCpqRxi1TaQnJzMGT9+fKxIJHJCW4UgJcvW1jZk3759q1TbeuOWPnLkyB2ZmZnT0AIE/ChYWlqeioyM9GjcPfu6tcek1sjtD6Q2YcIEGalRPDWpnZ0dJrXP2HbUqFHbMzIyAmD6CdN2iPVZWlr+dfToUfdGPiy+avUxqTVy88tJ7RpJkt9QEmnBU1u8d+/eNY28eypVf9SoUdvS0tICgdTkuxFoVlZWf0VERGBSUynyqhWOSU21+KpculQqZffs2fM6kBo0Jt8VAKT20/79+9eqXIFG3MDIkSO3ZWZmBqLdFEBuFhYW2FNrxDYF1TGpNXIDwkJBQEBAbHl5eU+YPsmTSaWdOnX6ae/evZjUqrGvm5vbn+np6UHIw5VPP3FMrZE/E5jUGrkBExISWDNmzLhEkmQ/tIeTyWRK2rRpM/vo0aNbGnn3VKq+u7v7H2/evJmFpp/w3qZNm4ORkZETVNowFq5SBDCpqRTe+hEeHBwcFB8f/4tIJDIAr0NbWzu1e/fubr/99tuj+tGgcbby22+/9Th9+nRkUVFRKyaTSReLxR8dHBxm7Nq1K7Jx9ghrjaefGjQGtmzZ0vfatWvzzMzM8gIDAxe1b9/+owZ1T2VdOXjwoFlcXFyoUCjUnjJlyoY+ffrcU1ljWHC9IIA9tXqBGTeCEcAI1BcCmNTqC2ncDkYAI1AvCGBSqxeYcSMYAYxAfSGASa2+kMbtYAQwAvWCACa1eoEZN4IRwAjUFwKY1OoLadwORgAjUC8IYFKrF5hxIxgBjEB9IYBJrb6Qxu1gBDAC9YIAJrV6gRk3ghHACNQXApjU6gtp3A5GACNQLwhgUqsXmHEjGAGMQH0hgEmtvpDG7WAEMAL1ggAmtXqBGTeCEcAI1BcCmNTqC2ncDkYAI1AvCGg0qcE1aPHx8YYsFosBaBIEAZfn0svLy2XvBEGUd+3atUARaagHNzIpXthbLxbBjWAE6gCBx48fG5aVlbF1dHRoaLxra2vT+Hw+PPOibt26faiDZtRShEaT2tSpU52ePn16SiQSceU3dkN/Zbd5A3G1bds2Zf369c7m5ubllRAbVKnypnG1tCZWCiNAo9H8/PyM0tPTEz9+/MiDH3KCIAixWIzGs1gqlfJ/+OGHaV5eXic1ETCNJrUZM2a4x8XFRfbs2XOPUCjMAC6DI6/ZbDbXwMDA2sTExMrZ2XlCz549n1XmrdHpdIlUCg4bJjdNHPya2qchQ4YY5+XlpXXq1OmVRCL5i8lkwsyDBQOZIAh2fHz8zAkTJqyYPXv2ck3EQKNJLTg42OP27dvhO3bssO/WrVsaMqBUKmXu3Lmzw8mTJ2OXLl3q2qtXr7ty740JFzLRaDQGnU6HXzR4l2ii4XGflEdA8YdO3X74fHx8mqelpb2ZNGnS+oCAgKXUnnp5ebEzMzNzPT09N86fP/+T75RHRL1qajqpjY6Li9u5efPmLn369EmnQr9nzx7LnJycE8bGxlefP39u0LZt2zdpaWkd2Wx2VllZWfPU1FRdOLcebu9mMBgM8PAopAjTVxl2FC+u0qkq1EdTXoXyVY4EqfwlL19lG3LZoF9F26CnomeJ/g9i5Y1+oiu1PLr/EqmApi3UNqoZwlWOJ4QX1KXcJF/t00DFHOkI+iAcK5FT23CBTJaclOBvpL8sBgtxVycnp1sGBgYiLpcrkkqlAsDl7t27XU1MTMr09PSKrly50o3BYBAIH3Tbu1wukv0fveR4gPMEY0z2jtqnYqU4vig2pGInqy+/eEcsFou109LSBvr5+S0ODAz85EYxILX09PS8MWPGbJ43b95P6kVHdaONRpParFmzvK9du7btzz//7NarV68KTw2g27ZtW7/Hjx+fyMvLYxYUFJR06dIlvrS0tGNKSgqXJEkJxCJEIpFscUFh9PwH+f/nin+/+nd8Vv6qpKxsSlzVww73eMpGLJ3+H7KqYoBXOzKq0k1RL/lDCU9blf1V+A6RDSpf7diiPriVYUbVR/7DIiMGKtEB1EAmleBQW3KrFDMA3dzcnN+lS5eXRUVFuvfv329jb2//rLCwkPnq1at2Ojo64tzcXCa6Yg/pjHCRv9foGVPEo7IxR8VEToKyYnIiBVKD6SWMW3Zubm7T6dOnL5w2bdp6qiwgtbdv34KntmvBggXz6oZG1EtKjQBXL5Vrrs3s2bO9bty4sX3btm1devToATG1itfSpUtdoqKiTs+fP//7rKysa2ZmZuWvX79mw+oQl8uteCjkq0U1b7SOS4IuSAeqXnXcjMrF1SWOCAdFW6miE9BGixYtpGVlZfTCwkKapaWlCNp5/fo1C95rY5O6xKCyvoJ8fX19WkZGhsmDBw8eTJo0aVllntq7d+8+jh49Omzu3LlzVYFZQ8vUaFILCgpyu3PnzsFly5b1adu2bTJMJwsKCug8Ho959uzZoSdOnNjxyy+/OLm4uDxpaEPg9jECdYUALBTk5+e/HTt27NZhw4aFisViKUmS0pKSEkZycrLO1q1bX44ZM+bPuXPn/lBXbaqTHI0mtcDAwOG3b98+qa2tLRKLxeUMBoMjEonARZcyGAwtgUAgWLFixbfDhg1LUCejYF0wAl+CAJBaYWFhGkmSLIlEwmez2YQ8RgpxDpFAIDD4/vvvlyxYsOCXL2lHXetqNKn5+voaFxUVjWMwGPpcLpdNkiSbIAhI05BAbEYikWQFBgbu6t+/P19dDYT1wgjUFoHg4GDOx48fg2g0WnOoC3FHkiTloVk6KRKJCr7//vvj7u7uqbWV3RjKazSpNQYDYB0xAhiBukUAk1rd4omlYQQwAg2MACa1BjYAbh4jgBGoWwQwqdUtnlgaRgAj0MAIYFJrYAPg5jECGIG6RQCTWt3i2eDSEhMT2WKxmGVkZCQxMzMT4L2rDW4SrEA9I4BJrZaAJycnc6ysrISK+ytv3LjBE4vFBqampjnW1tYCqtiYmBimjo5OU8iL69OnT34tm6y0eFV6XLlyxbK0tLS1sbFxRosWLT7m5uZKdXV1JUB0WVlZTcVicdMmTZo8dXR0LKwLPaqSERMTY5KcnOxYWFioTafTyfbt26cMHz78CSLZLVu2DJVIJHe1tbXFZWVlPblcbvK0adNeInl//PGHA0EQRt26dbuRkpLSqqioqB3kWpEkSWOxWJBAnTNx4sQ7kZGRPdlsdqGbm1tSVbqcO3fOMCMjo0dpaamWjo5OubGxcW6TJk0e9u/fn4TtSRs2bOijq6urW15eLmWz2bLdJGw2+8HUqVM/hIeHd8nPzzcVCARMY2PjInt7+0fffPNNLpSJiopq++LFi3ZMJhOlTdCMjIyKJkyYcHPbtm12JEmaI50IgoDDEdKCgoIS0We3b99uHhcX1+P9+/dN2Wy2oG3btulNmzZ9nZWVZS8QCCr29ML2J/hnZGSUO2nSpHhV2k0TZGNSq6EVx40bZ6inp7f60aNHE/T19SdcuHBBdhZVVFSUXkRExPFXr171h4HH5XJLxo8fP2nq1Kln4PudO3f2+uuvvyI/fPgAZ1uxu3TpEtOjRw8vPz+/4ho2XVEMHsCgoCBjkUi05cWLF256enqDoqKirkOBgwcPmsXGxp69d+9eJ9gT2bp167y5c+f26Nu3b2p8fLzR/fv3J0ZERCwvLCzkcLlcybBhwzZJJJL/hYaGkp/TIzIykv3q1SuelpaW2MbGpnlBQUGxj4/Pu+rqBQcHL7958+YSgiCKQB+JRKJrbW0d5e7u7u7t7S12dnYWMhiMkUFBQc+2bdt2U09PL2Xy5Mn94btVq1Y1v3Tp0iNdXd17586dGzlt2rQ99+7dmyiRSEqAQIDYzM3Nb549e3awj4/Ps5YtWz5cv369T1X6fPfdd24fPnyAwwsKbGxs3ggEgibv3r17P3bs2CEdO3aUTp8+PYHP57eBBG2CIGAvpdjMzMzX3d39TlhY2DWhUGjKYrHeCYVCAzjGp0+fPlPXr19/avr06Svj4+P/JxaLyyQSCZzuQrO2tn50/PjxPgMGDNiWl5cXwGAwyoDIYR+xubl5xPnz5wPAjsuXL/eKiooKg03zDAajCPZrwgZ9FxeX/efPn/eXfw7J4kyCIMrEYjF43gnnzp3r/zl7fe3fY1KrwQhISEhgLViwIM7Y2LhDamqqnqGhod+lS5f2QNW1a9e2T01NXZqXlxdpaGgofvPmzZzCwsLuLi4ufSUSScGtW7f+MTAwiO/Xr9+a7Oxs+/Pnz+9s06ZN8OnTp7fWoOlPiiQmJupOnz79TbNmzfQzMjIILS2twbGxsVeg0Pz58weXlpbOLC8vP2xkZKTNZrMDmzdv/rF58+aBb9++bXf06NHTrVq1ih40aNCejIyMTrGxsT+Zm5sPPH78+M3P6RERERH44sWLyc2bN39JEERYUVFR2YIFC2THNVX1mjlz5uonT55MWLhwoStBECVRUVE97969u8/Dw2PxokWL1vfq1UuspaU18sqVK+dXrVo18cyZMzsmTJgwY+bMmXsmTpz4V3Z2dm8fH5+evr6+yQEBAQdevHjhvnDhwp6lpaViJpMpNTQ0LO7fv//bCRMmvGrZsmXimjVr3KrSxdXV1SMrK+vY+PHjFw4fPnzf/v377a5fv366a9euK6dNmxY2derUh/r6+o+CgoIWSyQSyMyWcjicjIKCAr3du3ff0tfXv7527dpZFy9ebPnPP/+cLi0tFV64cMFmzpw5a+/fvz97yJAhbu3bt5cdmMDj8UpdXFzS+/fvv4MkSdfg4OCxHA4nD0iquLg4f9y4ce/9/f09nz59Gt6iRYtNw4cPP9q7d++0lJQUnbi4uLaDBg1KzM/Pb0GSJDMhIWFqTExMwLx581zodPpH+MF0c3P7ZA/z52z3NX6PSa2GVr969apDUVERc/ny5bebNm3qf/ny5d2VVd2wYcP4w4cP7zczM/NmMpkpqampt319fafOnDnzgFQqJQYMGFBsZGT0x4kTJyqOfTl16pR3QkJCp549e/42fPjw/N27dxulpKQEdu3a9Zm3t/cpajsXLlwYJZFIhEuWLDlnaGjoGh0dfZn6PbTx6tUrnStXrvzv5s2bs1u1ajWIxWKZxcfHhzk4OKwaO3bs9tLSUp3AwMA0fX394TExMVFVQXDt2rWuubm56W/fvh3G5/MHmpiY3GjatOlffD7fsF27du/s7OxKqqo7f/78tXfv3h09Z86cnh4eHjlQzsPDI61ly5Y5mzdv7u7s7CzS1tZ2A1KD78aMGXMhKyur+/fffx+8a9euA127dp23a9euP+C7gICAfSkpKSOuXLlipNiej49PSuvWrZ+tWbNmeFW6DB482LOwsBBIbdzMmTOPyH8EHrLZ7OyhQ4f6LFq06CFBEBfi4uICqWGFiIgI061bt95q0qTJ6dOnT8+Cenv27PktPDx8YlxcXNMZM2asef78+czWrVvb79mz5zW1ffDU+Hz+gLVr1zpRQw6hoaHM27dvx8FhtMuXL+/v6Ogo2yBf2Wvx4sUzLl68uHbHjh3NHB0dy2o4VL/6YpjUajEETpw40W358uX3mjdvXiWphYSETPv777//tLGxGeXo6Pjk1KlTt/T09DLgFN6TJ09+9+DBg/Bu3bp9v2PHjgjUdFhYmOmxY8ce6enpvYIY0dSpUy9lZGR0GzlypN2MGTOyFVWMiooaEBISckVXV3fwtWvXPiE1KPvo0SOdo0eP/hYdHe09ZswYl/79+388ceJE5P3791nz5s2bHhkZOeDRo0cLhgwZ0ic0NLQixqPYTlxc3Dcikajk48ePcL7YCw6Hw2nWrFmTFy9e9Jo8efKh6qCbNWvW6vv373uHhIT0HDx4cE52draOt7d3rqur68mffvppfJ8+fcr19fU9zp8/LyO1NWvW9I6MjIwxMjISsdnsN6NGjXIOCAiQxf0CAwP3JiUlea9YsaIXm83mM5lMSdOmTdMsLCz4kyZNetWiRQsgtRHVkVp+fv6xSZMmjZ4xY8ZJ8Lw3btyYZW9vv8/Z2XnlokWLHujp6SWtWrVqnlAoJLW0tOi6urrpCQkJTbZs2QKeWtT58+en37lzh7d27dobLBZLGBkZ6Qh9fPz48WwXF5ceixcvfgEnI8HhoqBH3759t9FotKH/+9//fPT19T/IjwrKXb9+fXF2dnbe5MmTl/r5+f1WHYYLFy6cER0dvXrnzp0mmNRq/qBiUqs5VrTjx493Xbdu3X19ff0qSc3V1fUvgUDgOG3atB4Qd9q0adOqAwcOLOZwOAUCgUC7Y8eOH4KCgjo6OTlBrKniNX369IlwSm+/fv1OxcbGjnR2dvbZsmXLicrUO3v2bL9ly5ZdbdKkievly5cvKZa5ePGi+YYNG85KJBJRaGjoAJFIVJ6amvrrhg0b5ujq6vIlEglz2LBhO5YuXTqrutXRu3fvti8oKMh2cXH5ZFHh6NGjg8aMGSOb9lb1kpNagLm5+TLYZ1tcXLxAIBCIdu7c6WBpaVns7OxczuPxRl+6dOkskjFp0qQniYmJdkuWLJno7u5+AH3u7+8ffu/evck8Hg88Qziwk+Hn57dk8uTJG8aPH//KzMwsac2aNSOr0mXo0KGeubm5x6ytrXcWFRXdsrS0dCdJ0qFTp06jevTo8TooKOihRCJpqaOjUwqyAbfevXu7WVlZpcD0U1dXV6dly5aPcnJyWpeWlrbo3bv3kFWrVl2fM2fOL3FxcT/p6+vnwtlpYrGYaWpquvLw4cPr+/fvv724uHiatrZ2CUw96XQ6w8DAIGTYsGF7t27dCt5q/969e8dVh+GPP/44MyYmZuXp06dbmpiYlNZiqH7VRTGp1cL84Kn98ssv95o0aTL10qVLYdSqcPT34sWL9968eXPklClT+k6aNOnxkiVLrG/duhVrYGBwv1WrVrPZbHbA5cuXF9rZ2S3Zv3//JyckwAppbGzsdYg99e/f//KQIUOGwupcZeqdOXPm2+XLl8fo6+u7Xr169RNSe/funfby5cvP3b9/33nevHmeAwcOvLZv3z6XiIiIfe3atUtycXFZfu/ePc+7d+/6dO3a1X3nzp3/IUXU5vnz57/h8/nmhoaGbwYMGHAvJydH9+7duwPfv39vPWXKlE8OH1TUc/bs2eCpLWrZsmWWgYFBvq2tbVRxcfH6xYsXf4BAOXhqPB7P6++//5aR2u7du7vCgoGOjg5XT0/vQWhoaG/knQQEBIQnJSWNHDhwYOenT58KYHO2j49Psbe3d/m4ceNempmZPVu3bt2o6jw1IDVzc/MifX39923btk0wMzP7X1paWrqTk5PB4sWL7xsYGNxq2bLlbD6fL4WYXb9+/QqZTKZxeHj4LVNT09TvvvtuS0xMzMTU1NTB33333ZBly5ZFz5gxY9XTp0/nOTg4AKG+LCwsFEskksI9e/ZAvG87n88f5O7uPuTu3bsFurq6sGpb2qJFC8bff/+du3DhwkleXl6yqXBVr8WLFwdfvnx5xdmzZzGp1eI5xaRWC7CA1FatWpVgZGTkd+XKlXBUFQhp9+7dW1JTU8fZ29uP37Ztm2zlc/78+VOvX7++/Y8//mjm7OycB5/NmTPnwfv37zkREREdqU0fPny4+V9//XUvLQ3CTi3fDB8+/JspU6ZUeo3Z6dOn+/7888+xRkZGn3hqoMeuXbv2vnr1auiAAQMCZs2adR7O0lqxYsXWu3fv+sL0zdzc/JG9vX25i4tLlrW19cNt27YNrgqCI0eOwFHVjyAThc1mwyGJ7adNm7b91KlTbaysrMo7der0vhpP7ZeHDx/6/PDDDz2HDRv2yRQaSK1nz55wHLbXpUuXzoEMDw+PUyUlJT1HjBgReuDAga1du3ZduGPHDtn0zN/ffx/0KSYmxlixvfHjxye3aNHi5a+//jqsOk8tJyfnmJ+fn1dQUNAn3u+DBw8Mpk+fDjG1i4oxNQgL7N279xaPx4uKiooKunjxYrPQ0NAXlpaWhw4dOjQTPLUnT57MbteuXadt27Z9ElODhQKhUPjtmjVrelJjatOmTWOlpqa+aNGixb29e/eOqc5T/uGHH4Kjo6N/PnPmTEtTU1McU6vhs4pJrYZAQbFDhw512bBhw31DQ0Pf6OjoffBZZGQkceHChWNJSUmjVq5c2ZsgCNmq4LVr1yQlJSWwSrpzw4YN9nAQJZS9dOlSikAgyD1w4IADtWlvb+8fXrx48Yu/v/+RvXv3+tja2s7ft2/fxsrUO3fuXJ+lS5de09XVdb1+/brM04qJieEeOXLkytOnT3ut/7/2zj0uxvT945ppNGUqHZANhVYHlN2IFqXEkGP48VMohFdFx2lmdJxpRjXV1nRcHWfb3VRaLFEraUwHJYfEkqSvTULFJipqmvq+7nmZfjns7mNfi31+ez1/NtfzPNfzvqbP3PdzX9d1R0UtrK2tvTBt2jQ04pDs2bOHU1VV5c9ms+fa2dlVCwQCckZGxkNTU9MiPp+/6Y8QIAE6evToDk1NzYampiYDExOTAhMTk/t/hg1NP2tqajbRaDTzNWvWvCZ+aDFj/vz53aqqqtKRmkAgcEpOTs5gs9k2VCq1xNnZubS+vn4Wj8fTRT8Grq6u39+5c2e5p6enNkorecV3BEpHsbe3b5wwYULT1KlTqeh50Wft7e2DKDVE5iNa/ZSJGnqnNtz3srIyNXd39xpFRcUSR0fHPbJrLFq0aCAnJ0crPj6+SlVV9WRhYaErOs/Z2flSZ2enel5e3hS0GFJVVbVXX19/5psLBZaWlklisXgxalA6cuRI6Q+azK+1a9dympqafGxsbDbq6emdfvjwocTIyEjuxo0bRDab3Sfzz9vb200kErFzcnK038x9/DP+/+bPQdTeI/qHDh0y5vF4V8eMGeNUXFz8HTrVxcVlRXV19VFFRUUihUK5RiQSxSglYNq0aamDg4Nnbt68WdzX10eSl5cvJpPJOo8fP148f/78HTExMVJRREdsbOyaI0eO/DBv3jwWj8eL9fDwiL98+bKDs7Pz6u3bt59708XCwsIFTCazDI3UhELhafT5tm3bIurq6mgomZVCoaCX/xICgSBWUVHZqaWlNXDlypVTKAmWQCAUEwiEmRKJRGf27NmreTxe7R8hQIsOT58+VSeTyT0UCmWwrq5OY8OGDQ1/hm3v3r28mpqa/6HT6e8SNfmvvvqqZ/To0estLCyunzp1SqSqqtro6Oi4BIlRQkKCzpEjRy6qq6tfcXJyWldQUJBaUVFhP3ny5KsvX76UJjYTicSHiYmJmwMDA2+1tLRMUFJSqpVIJOj5BlVUVP6Tk5NjP1zUWltb81Aqhaur609vihqTyURNQtWVlZUbXo2cBg0MDPJnzZqVmZycjBYKhkTtm2++2SMQCCISEhJmZGVl7bt+/bqrvr6+8TtGaknd3d27xowZc2twcLAbTZnHjx//IDMzE23bqJaWlpZUX1+/SlVVtV4ikdyVl5dXFYvFnwcFBS20tLSUpm34+vq6lJSUBF26dEkbKkP+7Bv3f5+DqGFnNQJ9GYuKigIUFBSyAwICpN1yIyMjZ3R2dqJfcbQBB3FgYAD1rh/Q0NA45O3tXYSSbpOSkiLr6uqmq6mpoSz4A+bm5leG35bL5QaQSCS1yZMn09E/dWJiIuW3336LFovFN0JCQqRpDcOPq1evaufk5ISoqKhE+vn53UKfxcXFOT148MBSXl5eglo3ox2wkKgRicRQNpt9D1UgCASCmNu3b+vr6uo2Ozg4eL5rd/r3wPGHpllZWbYtLS1WVCqVZWJi8tZLbg6Hk9TX15dIJpNJYrHYf9KkSd/s2LGjBF30VXKqC5FI/FJPTy+oo6PDuq2tbSXK+EfPJy8vT+zt7W0KCwsLSE5ODm5paTHs7+9Hf0eVE2hltM7b25s77EdjxuPHj92srKz41tbWaJVy6EBlZT/99BO9u7t7CoobSoBFL/a1tLSKjYyM8svLy9EPRZ2Pj08uOgmlZIjF4kgqlfpjU1OTcmNjo7WKikq4t7e3dDQmO8LCwjb19vaiVJhBMpmMKhdGKikpNTMYDL9Xz0j4/vvv11dVVTk8efKErKys3DN37tyzzs7OB2UrqImJiYYtLS0bQ0ND/1/uz/l3fdfevA6I2ociC9cFAkDgkxAAUfsk2OGmQAAIfCgCIGofiixcFwgAgU9CAETtk2CHmwIBIPChCICofSiycF0gAAQ+CQEQtU+C/f1uam9v36ysrKyMMhnQmePHjy9nsVjLhUKhXnx8fIm2tjZKzBQPDg4q3r9//7KBgcGP4eHheci2trZ2QmRk5HEzMzOr9vb27EePHn0hkUiIra2tBC0trX60BypKgYiKilqA7Hfv3n3i0aNHE728vKysrKyeyjyl0+nZT548+ZJCodwXi8Vj29ra6saNG+ebmJjYVFpaapmWlsZYuXLlquH5Yc3NzYru7u6FysrKMykUCkp1QSuLfVOmTNlCo9GkLZNkh5ubm/PTp09pKioqz16+fKmuqKi4i0gktvb19eWh53r27NmogYGBfg0NjRd9fX2EpUuXsn/99VfVixcvoqqFuyNGjFC6f/9+l6amZkhycvJZdN3jx48rZ2VlBYwaNWq1vLz8Q4lEovX8+fNGbW3tQD6ffxXZ+Pv708eOHdvv4eEhTfSl0WjWzc3NMTY2NmtbWlqI169fz9fQ0CCQSKQXaGVVVVX1Bo/H2/p+EQTrj0kARO1j0v6L9+JyuZUTJkzYsmLFirauri7i5MmTpWIjFApnczicdBqNttDW1lZaS8rhcPYUQaVtSQAADdRJREFUFRV9raen5yQQCH68dOnS1KCgoLKFCxdO379/v7RBZUlJiYmvr+/p4OBgs9WrV9+TuYVSKby8vGoaGhr0DQ0NV0VFRQ3Vd27btu0OiUT6Nj09XZoq4eXldaq/v18cHx+/FnUOiYuLC/b19TUbXtqFGmcyGIxKOzu7H2g0WvjvPX5jY6Oqm5vbAwaDoYOK799ll5GRwc7OzqacOXPGR/a5n58fv7S01JjD4SxF9z127JhLampq4KlTp1Be16CHh4d7T0+PfUpKioWcnFwfKmULDw/PrKiosHZ1dZ1ia2vb6+7uztPW1h7JYDC8UAJzQkJCqZubG8va2rrAy8tr+q1bt8qjo6P1DA0NpY0h4fjnEwBR++fHCI0mRCQSyY7FYv2GhEfWHufs2bNfcrlcga+v75CoocdBNZ8NDQ2J+fn5WpcvX9bz8/MrW7RokZFM1EQikaGPj09JSEjIHFtb26HqgLy8vDUZGRnGZmZmBo2NjQ0//PADS4bHycnpP3JycukCgeCAbETT0dGRkJ6eblRSUrI6JiaG5e3t/Zao+fj4VG7evFng6en59e+hLioqWszn81PWrFljsGfPnne24hEIBH6ZmZlq586d85Vdh8FgxJSXlxuXl5cvleV22dnZPUtMTNRqbGzU4nA4laamppZhYWHSXD50oKqOzMxM0Zw5c4pYLFYI6vs2ceJE8tatW/09PDxQm6favLw8OrJ1c3ObfufOHWFmZuZkKCjHwT/KKxdB1HAQq02bNnWoqKigZoPS0YKGhsYDNpv9oLi4eA6Xy0339/dfOLyTRnh4uGpRUdFVLpe7BLXR8ff3L124cOGQqAmFQgMfHx8hl8sdEjVUNxoXF9c0Z86cfZ2dnZfu3btXdejQIR05OTmpyGzdurURVSOQSKSU3t5eVRUVlQQlJSVaZGRkARK18PDw4P37988dPlJ71dSy0tzc/ExPT8/3qA51cHBwwM3N7daMGTOGyoFQ2dSqVauuzJw58/KzZ8++TkhIuPlmu/SMjAz/jIwMlfLycoYsZN7e3l9XV1d/wefzqQ8fPiSdPHkStQ/no5pVGo0WWlVVZRsREWGOOoIMD7Ojo2Nof3+/VVZWlrm7uzv3s88+Q+LfpaioOJdOp1vKfPPx8TGqr68vnT179srOzs5u5P+yZctabW1t31mTi4Ov0r/CRRA1HIQZjao6Ojpmjxw5Er2TGtDS0ooKCgriCoXCeWw2O9Xf33/BcFHLz89Xio+PL/Py8vLQ1NRsDwoKOmdhYfHWSC0gIMBM1kmVz+fPzc3NLQ8MDNRobm7uz8nJEW3cuDHOxcVF2gLI0dGxAVVLTJ06ten27dvTnz9/3kelUhft3bv39unTp1eh6SeNRps3XNSEQiFl//79aOqsN27cuCfonRhqfb1582Y0XXytftTDw2MchUKh1dTUOJBIpAs+Pj67LSwshsRDIBAEp6WlKVRUVEgz8l+NFiPKysp2k0ikGrQ/hJmZ2QgymbyGx+Pd27Rp03dtbW3TSkpKzN8USA6H4yISiXYXFxd/gSoPrl27tldNTa2/q6urpaCgYA6aqqLr79u3z+jGjRuVenp6T4hE4lPU5nvJkiUH169f/1qHFhx8hf5VLoKo/cPDjUZQiYmJz/r6+iafOHHitcJwkUj0FYvFSnZ3d19oZ2c39FKfyWSq1dTU/MLj8czEYjElODhYOPydGpp+ent7l4SGhppRqVRpneGGDRtQG/IYIyMjrry8vHx9ff16IpF438HBQVqPuW3btl8VFRUzkpOTQ9C7KSaTyWxubt7h5+dn1N7evpTH47EYDMZbohYYGFi5evXqNDqd/la517vQo81M4uLicjU0NGqzsrJ2ymzQSC09PV2poqLCX/Y3Op0ejlohhYWFOYpEIvMzZ87Ezpo1a3NUVFT+9u3b+U1NTRbJycnmbxaDu7i4BLW1tS0/cuSIuZubG6erq2uRk5PT1sjIyBItLa0E1N0W3YNOpxvW1NScy8rKmjp27Njf7fL7D/8K/evcA1HDQcg3bNggkZOT087Ly3uthU9xcbE5l8tN8fDweE3UDh48aHHq1Kkf8/Pzx5aXl+tzuVyhpaXl0ELBK1ETDl8ocHBwqLS2tk6rqKgoREWjRkZGK/Pz84PWr19vvnfv3iY0/Rw1alTGwYMHpe/UmEymbnV19bWQkBDzwcHBKRwOB00/3xK14ODgypUrV6bQ6fR4rKh37typ097e/suJEyfQiq/0+Pbbb/enpqZShosak8kMLS0tnVtRUSF9p5acnBx49uzZLw4fPrwuNzeXGhsbm+7q6jpvy5YtQ6NC9E6SSqXmWltbP2AymZ5ogxhtbW0yk8lkHD58WCs7O7vi2LFjU9E9PT09Devq6s79/PPPk+Tk5F7bIQzrs4DdxycAovbxmb/3HdetWyfu7++f8OZITSgULggNDT3o6uq6QDZS8/DwWNLY2HhIT0/Pl8/nf4u616I2RUuWLDGSFV0XFxejqWgJWq3cuHHjvfLy8s8iIiKu6ejoaMfHx0v/eVEBPJ1Ob1VTU9uYkZFR5Ojo2EQmk9PRSA19HhgY+L+XL19OOXDgwKTW1lbL+Pj4wDenn+id2q5duyrXrVuX6uvrG/d7D46E5ty5c0TZ1DUwMND+zp07zOzsbGPZOenp6X7ffffdKJFINDRSYzAYvMrKytkikUgqag0NDSoMBqP+6NGj49F59vb2JxQUFCozMjJ4si4XXC7XrqqqKsbHx2cBmgK7urqG6OrqKtLpdOkCxJYtW75WUFDQcnFxccrMzPz89u3bwrS0NN2JEye+9l7uvYMIJ3w0AiBqHw31X7/R8uXLX0yZMqUH5WehrdjIZHJrYmLidKFQuCggIODsihUrrkkkEklNTc20jo6OAWdnZ7qDg0MKuiMSteDg4FIzMzNDtHqK/nb+/PmZ7u7uRWw2e96KFSuaIiIiUoVC4diCggK74S1ugoODec+fPzeNjo62QaufRCJxwNjY+Je6ujrTS5cuqVOpVPsDBw4cFwqFa4ODg4/q6+v3EAiEXrSpyOjRo2/Z29vb7tq16/zEiROnqaurd6KuISNGjOhXUFDwiImJOS4jkpSU5Jmfn7/fysqqoqWlRUMkEplaW1uvio6OFg4fqaWnpyuWlZUFyf5Go9EiLly4YBoSEkKVCaKdnV0zm81eYmxsfIvP5086efJkqYaGhmTx4sU/1dbWLjp//rzR0qVL1/F4vEJ0nX379nHGjRtHDggIkIoa6oCya9euO2ZmZutHjhzZdPHixfMGBgZoat8tLy+Ptqpr3b59+4Y3Fx/+enThzL+bAIja3030A1zP399/1ZMnT1RIJBJRIpGgttC9sbGxuahra1JS0rLu7m60K/sIExOTZ2ZmZmU2NjZDOVV3794lp6amLtbR0SmSpUugEVRKSspiOzu701ZWVi+5XK5FT0/P09DQ0GvD3WexWJpEInF2YGDgzwcOHLC6efPmpN7eXoKuru6LZcuWVdvY2Ei7vV65cmVMSkrKUgKBQEKjLrSYQaFQnpqamp6srq626urqGkcgEFDiMOrxhtoHnefz+b/K7oWSdJOSkhZfvXoV9TQbcHJyumJra/va5sRCoVC3sLBQISIiYqh1UHp6un5dXZ16ZGRklWwxgMViWSxbtuw/8+bNk0450abKubm589EOW5MmTXq5c+fOC/Pnz5duZ4eO2NjYzzU1NUc4ODgM9YiLjo5eSCKRnhIIhLv37t2zevHixSh0fTQa7OnpebF582bE7U/3S/0AXwW4JAYCIGoYIIEJEAAC+CEAooafWIGnQAAIYCAAooYBEpgAASCAHwIgaviJFXgKBIAABgIgahgggQkQAAL4IQCihp9YgadAAAhgIACihgESmAABIIAfAiBq+IkVeAoEgAAGAiBqGCCBCRAAAvghAKKGn1iBp0AACGAgAKKGARKYAAEggB8CIGr4iRV4CgSAAAYCIGoYIIEJEAAC+CEAooafWIGnQAAIYCAAooYBEpgAASCAHwIgaviJFXgKBIAABgIgahgggQkQAAL4IQCihp9YgadAAAhgIACihgESmAABIIAfAiBq+IkVeAoEgAAGAiBqGCCBCRAAAvghAKKGn1iBp0AACGAgAKKGARKYAAEggB8CIGr4iRV4CgSAAAYCIGoYIIEJEAAC+CEAooafWIGnQAAIYCAAooYBEpgAASCAHwIgaviJFXgKBIAABgIgahgggQkQAAL4IQCihp9YgadAAAhgIACihgESmAABIIAfAiBq+IkVeAoEgAAGAiBqGCCBCRAAAvghAKKGn1iBp0AACGAgAKKGARKYAAEggB8CIGr4iRV4CgSAAAYCIGoYIIEJEAAC+CEAooafWIGnQAAIYCAAooYBEpgAASCAHwIgaviJFXgKBIAABgIgahgggQkQAAL4IQCihp9YgadAAAhgIACihgESmAABIIAfAiBq+IkVeAoEgAAGAiBqGCCBCRAAAvghAKKGn1iBp0AACGAgAKKGARKYAAEggB8CIGr4iRV4CgSAAAYCIGoYIIEJEAAC+CEAooafWIGnQAAIYCAAooYBEpgAASCAHwIgaviJFXgKBIAABgIgahgggQkQAAL4IQCihp9YgadAAAhgIACihgESmAABIIAfAiBq+IkVeAoEgAAGAiBqGCCBCRAAAvghAKKGn1iBp0AACGAgAKKGARKYAAEggB8CIGr4iRV4CgSAAAYC/wWls6xmCyRqug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 name="Rectangle 23"/>
          <p:cNvSpPr/>
          <p:nvPr/>
        </p:nvSpPr>
        <p:spPr>
          <a:xfrm>
            <a:off x="172192" y="4090594"/>
            <a:ext cx="6584868" cy="523220"/>
          </a:xfrm>
          <a:prstGeom prst="rect">
            <a:avLst/>
          </a:prstGeom>
        </p:spPr>
        <p:txBody>
          <a:bodyPr wrap="square">
            <a:spAutoFit/>
          </a:bodyPr>
          <a:lstStyle/>
          <a:p>
            <a:r>
              <a:rPr lang="en-US" b="1" dirty="0" smtClean="0">
                <a:solidFill>
                  <a:srgbClr val="FF0000"/>
                </a:solidFill>
                <a:latin typeface="Century Gothic" pitchFamily="34" charset="0"/>
              </a:rPr>
              <a:t>Q.C : Quality Control ensures that the service is the requirement of the consumer / service receiver to the service provider.</a:t>
            </a:r>
            <a:endParaRPr lang="en-US" b="1" dirty="0">
              <a:solidFill>
                <a:srgbClr val="FF0000"/>
              </a:solidFill>
              <a:latin typeface="Century Gothic" pitchFamily="34" charset="0"/>
            </a:endParaRPr>
          </a:p>
        </p:txBody>
      </p:sp>
      <p:sp>
        <p:nvSpPr>
          <p:cNvPr id="30" name="Rectangle 29"/>
          <p:cNvSpPr/>
          <p:nvPr/>
        </p:nvSpPr>
        <p:spPr>
          <a:xfrm>
            <a:off x="0" y="0"/>
            <a:ext cx="6747641" cy="246221"/>
          </a:xfrm>
          <a:prstGeom prst="rect">
            <a:avLst/>
          </a:prstGeom>
        </p:spPr>
        <p:txBody>
          <a:bodyPr wrap="square">
            <a:spAutoFit/>
          </a:bodyPr>
          <a:lstStyle/>
          <a:p>
            <a:endParaRPr lang="en-US" sz="1000" b="1" dirty="0">
              <a:solidFill>
                <a:schemeClr val="tx1"/>
              </a:solidFill>
            </a:endParaRPr>
          </a:p>
        </p:txBody>
      </p:sp>
      <p:sp>
        <p:nvSpPr>
          <p:cNvPr id="32" name="Rectangle 31"/>
          <p:cNvSpPr/>
          <p:nvPr/>
        </p:nvSpPr>
        <p:spPr>
          <a:xfrm>
            <a:off x="0" y="0"/>
            <a:ext cx="6747641" cy="261610"/>
          </a:xfrm>
          <a:prstGeom prst="rect">
            <a:avLst/>
          </a:prstGeom>
        </p:spPr>
        <p:txBody>
          <a:bodyPr wrap="square">
            <a:spAutoFit/>
          </a:bodyPr>
          <a:lstStyle/>
          <a:p>
            <a:r>
              <a:rPr lang="en-US" sz="1100" b="1" dirty="0" smtClean="0">
                <a:solidFill>
                  <a:schemeClr val="tx1"/>
                </a:solidFill>
                <a:latin typeface="Century Gothic" pitchFamily="34" charset="0"/>
              </a:rPr>
              <a:t>Employment is not “of a person, in a job”; </a:t>
            </a:r>
            <a:endParaRPr lang="en-US" sz="1100" b="1" dirty="0">
              <a:solidFill>
                <a:schemeClr val="tx1"/>
              </a:solidFill>
              <a:latin typeface="Century Gothic" pitchFamily="34" charset="0"/>
            </a:endParaRPr>
          </a:p>
        </p:txBody>
      </p:sp>
      <p:cxnSp>
        <p:nvCxnSpPr>
          <p:cNvPr id="33" name="Straight Connector 32"/>
          <p:cNvCxnSpPr/>
          <p:nvPr/>
        </p:nvCxnSpPr>
        <p:spPr>
          <a:xfrm flipV="1">
            <a:off x="0" y="273132"/>
            <a:ext cx="3016332" cy="792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34" name="Straight Connector 33"/>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7189520" y="1330286"/>
            <a:ext cx="1584366" cy="20522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600" b="1" dirty="0" smtClean="0">
              <a:solidFill>
                <a:schemeClr val="tx1"/>
              </a:solidFill>
              <a:latin typeface="Century Gothic" pitchFamily="34" charset="0"/>
            </a:endParaRPr>
          </a:p>
          <a:p>
            <a:pPr algn="ctr"/>
            <a:endParaRPr lang="en-US" sz="1600" b="1" dirty="0" smtClean="0">
              <a:solidFill>
                <a:schemeClr val="tx1"/>
              </a:solidFill>
              <a:latin typeface="Century Gothic" pitchFamily="34" charset="0"/>
            </a:endParaRPr>
          </a:p>
          <a:p>
            <a:pPr algn="ctr"/>
            <a:r>
              <a:rPr lang="en-US" b="1" dirty="0" smtClean="0">
                <a:solidFill>
                  <a:schemeClr val="tx1"/>
                </a:solidFill>
                <a:latin typeface="Century Gothic" pitchFamily="34" charset="0"/>
              </a:rPr>
              <a:t>Customer</a:t>
            </a:r>
            <a:endParaRPr lang="en-US" b="1" dirty="0">
              <a:solidFill>
                <a:schemeClr val="tx1"/>
              </a:solidFill>
              <a:latin typeface="Century Gothic" pitchFamily="34" charset="0"/>
            </a:endParaRPr>
          </a:p>
        </p:txBody>
      </p:sp>
      <p:sp>
        <p:nvSpPr>
          <p:cNvPr id="21" name="Rounded Rectangle 20"/>
          <p:cNvSpPr/>
          <p:nvPr/>
        </p:nvSpPr>
        <p:spPr>
          <a:xfrm>
            <a:off x="325582" y="1330286"/>
            <a:ext cx="1584366" cy="20522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600" b="1" dirty="0" smtClean="0">
              <a:solidFill>
                <a:schemeClr val="tx1"/>
              </a:solidFill>
              <a:latin typeface="Century Gothic" pitchFamily="34" charset="0"/>
            </a:endParaRPr>
          </a:p>
          <a:p>
            <a:pPr algn="ctr"/>
            <a:endParaRPr lang="en-US" sz="1600" b="1" dirty="0" smtClean="0">
              <a:solidFill>
                <a:schemeClr val="tx1"/>
              </a:solidFill>
              <a:latin typeface="Century Gothic" pitchFamily="34" charset="0"/>
            </a:endParaRPr>
          </a:p>
          <a:p>
            <a:pPr algn="ctr"/>
            <a:r>
              <a:rPr lang="en-US" b="1" dirty="0" smtClean="0">
                <a:solidFill>
                  <a:schemeClr val="tx1"/>
                </a:solidFill>
                <a:latin typeface="Century Gothic" pitchFamily="34" charset="0"/>
              </a:rPr>
              <a:t>Supplier</a:t>
            </a:r>
            <a:endParaRPr lang="en-US" b="1" dirty="0">
              <a:solidFill>
                <a:schemeClr val="tx1"/>
              </a:solidFill>
              <a:latin typeface="Century Gothic" pitchFamily="34" charset="0"/>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7</a:t>
            </a:fld>
            <a:endParaRPr lang="en-GB"/>
          </a:p>
        </p:txBody>
      </p:sp>
      <p:sp>
        <p:nvSpPr>
          <p:cNvPr id="3" name="Title 2"/>
          <p:cNvSpPr>
            <a:spLocks noGrp="1"/>
          </p:cNvSpPr>
          <p:nvPr>
            <p:ph type="title"/>
          </p:nvPr>
        </p:nvSpPr>
        <p:spPr>
          <a:xfrm>
            <a:off x="1202191" y="314983"/>
            <a:ext cx="6485100" cy="726900"/>
          </a:xfrm>
        </p:spPr>
        <p:txBody>
          <a:bodyPr/>
          <a:lstStyle/>
          <a:p>
            <a:r>
              <a:rPr lang="en-US" b="1" dirty="0" smtClean="0">
                <a:latin typeface="Century Gothic" pitchFamily="34" charset="0"/>
              </a:rPr>
              <a:t>Industrial Assembly Line</a:t>
            </a:r>
            <a:endParaRPr lang="en-US" dirty="0">
              <a:latin typeface="Century Gothic" pitchFamily="34" charset="0"/>
            </a:endParaRPr>
          </a:p>
        </p:txBody>
      </p:sp>
      <p:sp>
        <p:nvSpPr>
          <p:cNvPr id="5" name="Rounded Rectangle 4"/>
          <p:cNvSpPr/>
          <p:nvPr/>
        </p:nvSpPr>
        <p:spPr>
          <a:xfrm>
            <a:off x="3712025" y="1330286"/>
            <a:ext cx="1584366" cy="20522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200" dirty="0" smtClean="0">
              <a:solidFill>
                <a:schemeClr val="tx1"/>
              </a:solidFill>
              <a:latin typeface="Century Gothic" pitchFamily="34" charset="0"/>
            </a:endParaRPr>
          </a:p>
          <a:p>
            <a:pPr algn="ctr"/>
            <a:endParaRPr lang="en-US" sz="1600" b="1" dirty="0" smtClean="0">
              <a:solidFill>
                <a:schemeClr val="tx1"/>
              </a:solidFill>
              <a:latin typeface="Century Gothic" pitchFamily="34" charset="0"/>
            </a:endParaRPr>
          </a:p>
          <a:p>
            <a:pPr algn="ctr"/>
            <a:endParaRPr lang="en-US" sz="1600" b="1" dirty="0" smtClean="0">
              <a:solidFill>
                <a:schemeClr val="tx1"/>
              </a:solidFill>
              <a:latin typeface="Century Gothic" pitchFamily="34" charset="0"/>
            </a:endParaRPr>
          </a:p>
          <a:p>
            <a:pPr algn="ctr"/>
            <a:r>
              <a:rPr lang="en-US" b="1" dirty="0" smtClean="0">
                <a:solidFill>
                  <a:schemeClr val="tx1"/>
                </a:solidFill>
                <a:latin typeface="Century Gothic" pitchFamily="34" charset="0"/>
              </a:rPr>
              <a:t>Manufacturer</a:t>
            </a:r>
            <a:endParaRPr lang="en-US" b="1" dirty="0">
              <a:solidFill>
                <a:schemeClr val="tx1"/>
              </a:solidFill>
              <a:latin typeface="Century Gothic" pitchFamily="34" charset="0"/>
            </a:endParaRPr>
          </a:p>
        </p:txBody>
      </p:sp>
      <p:pic>
        <p:nvPicPr>
          <p:cNvPr id="12" name="Picture 2" descr="C:\Users\DEBASISH\Desktop\1478890.png"/>
          <p:cNvPicPr>
            <a:picLocks noChangeAspect="1" noChangeArrowheads="1"/>
          </p:cNvPicPr>
          <p:nvPr/>
        </p:nvPicPr>
        <p:blipFill>
          <a:blip r:embed="rId2"/>
          <a:srcRect/>
          <a:stretch>
            <a:fillRect/>
          </a:stretch>
        </p:blipFill>
        <p:spPr bwMode="auto">
          <a:xfrm flipH="1">
            <a:off x="7251861" y="1506311"/>
            <a:ext cx="1488376" cy="1421328"/>
          </a:xfrm>
          <a:prstGeom prst="rect">
            <a:avLst/>
          </a:prstGeom>
          <a:noFill/>
        </p:spPr>
      </p:pic>
      <p:pic>
        <p:nvPicPr>
          <p:cNvPr id="13" name="Picture 4" descr="C:\Users\DEBASISH\Downloads\download-removebg-preview.png"/>
          <p:cNvPicPr>
            <a:picLocks noChangeAspect="1" noChangeArrowheads="1"/>
          </p:cNvPicPr>
          <p:nvPr/>
        </p:nvPicPr>
        <p:blipFill>
          <a:blip r:embed="rId3"/>
          <a:srcRect/>
          <a:stretch>
            <a:fillRect/>
          </a:stretch>
        </p:blipFill>
        <p:spPr bwMode="auto">
          <a:xfrm>
            <a:off x="3776350" y="1508255"/>
            <a:ext cx="1436913" cy="1417441"/>
          </a:xfrm>
          <a:prstGeom prst="rect">
            <a:avLst/>
          </a:prstGeom>
          <a:noFill/>
        </p:spPr>
      </p:pic>
      <p:cxnSp>
        <p:nvCxnSpPr>
          <p:cNvPr id="15" name="Straight Connector 14"/>
          <p:cNvCxnSpPr/>
          <p:nvPr/>
        </p:nvCxnSpPr>
        <p:spPr>
          <a:xfrm flipV="1">
            <a:off x="1258784" y="855024"/>
            <a:ext cx="7885216" cy="118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6" descr="C:\Users\DEBASISH\Downloads\111-removebg-preview.png"/>
          <p:cNvPicPr>
            <a:picLocks noChangeAspect="1" noChangeArrowheads="1"/>
          </p:cNvPicPr>
          <p:nvPr/>
        </p:nvPicPr>
        <p:blipFill>
          <a:blip r:embed="rId4"/>
          <a:srcRect/>
          <a:stretch>
            <a:fillRect/>
          </a:stretch>
        </p:blipFill>
        <p:spPr bwMode="auto">
          <a:xfrm>
            <a:off x="282039" y="1474025"/>
            <a:ext cx="1676400" cy="1485900"/>
          </a:xfrm>
          <a:prstGeom prst="rect">
            <a:avLst/>
          </a:prstGeom>
          <a:noFill/>
        </p:spPr>
      </p:pic>
      <p:pic>
        <p:nvPicPr>
          <p:cNvPr id="27" name="Picture 26" descr="C:\Users\DEBASISH\Desktop\base_logo_transparent_background\base_logo_transparent_background.png"/>
          <p:cNvPicPr>
            <a:picLocks noChangeAspect="1" noChangeArrowheads="1"/>
          </p:cNvPicPr>
          <p:nvPr/>
        </p:nvPicPr>
        <p:blipFill>
          <a:blip r:embed="rId5" cstate="print"/>
          <a:srcRect/>
          <a:stretch>
            <a:fillRect/>
          </a:stretch>
        </p:blipFill>
        <p:spPr bwMode="auto">
          <a:xfrm>
            <a:off x="8106852" y="119742"/>
            <a:ext cx="1016000" cy="609600"/>
          </a:xfrm>
          <a:prstGeom prst="rect">
            <a:avLst/>
          </a:prstGeom>
          <a:noFill/>
        </p:spPr>
      </p:pic>
      <p:sp>
        <p:nvSpPr>
          <p:cNvPr id="29" name="Right Arrow 28"/>
          <p:cNvSpPr/>
          <p:nvPr/>
        </p:nvSpPr>
        <p:spPr>
          <a:xfrm>
            <a:off x="2002971" y="2707573"/>
            <a:ext cx="1595252" cy="72439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smtClean="0">
              <a:solidFill>
                <a:schemeClr val="tx1"/>
              </a:solidFill>
              <a:latin typeface="Century Gothic" pitchFamily="34" charset="0"/>
            </a:endParaRPr>
          </a:p>
          <a:p>
            <a:pPr algn="ctr"/>
            <a:r>
              <a:rPr lang="en-US" sz="1100" b="1" dirty="0" smtClean="0">
                <a:solidFill>
                  <a:schemeClr val="tx1"/>
                </a:solidFill>
                <a:latin typeface="Century Gothic" pitchFamily="34" charset="0"/>
              </a:rPr>
              <a:t>Components/  Services </a:t>
            </a:r>
          </a:p>
          <a:p>
            <a:pPr algn="ctr"/>
            <a:endParaRPr lang="en-US" sz="1100" b="1" dirty="0">
              <a:solidFill>
                <a:schemeClr val="tx1"/>
              </a:solidFill>
              <a:latin typeface="Century Gothic" pitchFamily="34" charset="0"/>
            </a:endParaRPr>
          </a:p>
        </p:txBody>
      </p:sp>
      <p:sp>
        <p:nvSpPr>
          <p:cNvPr id="31" name="Right Arrow 30"/>
          <p:cNvSpPr/>
          <p:nvPr/>
        </p:nvSpPr>
        <p:spPr>
          <a:xfrm>
            <a:off x="5444836" y="2705595"/>
            <a:ext cx="1632857" cy="66699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smtClean="0">
              <a:solidFill>
                <a:schemeClr val="tx1"/>
              </a:solidFill>
              <a:latin typeface="Century Gothic" pitchFamily="34" charset="0"/>
            </a:endParaRPr>
          </a:p>
          <a:p>
            <a:pPr algn="ctr"/>
            <a:r>
              <a:rPr lang="en-US" sz="1100" b="1" dirty="0" smtClean="0">
                <a:solidFill>
                  <a:schemeClr val="tx1"/>
                </a:solidFill>
                <a:latin typeface="Century Gothic" pitchFamily="34" charset="0"/>
              </a:rPr>
              <a:t>Goods /</a:t>
            </a:r>
          </a:p>
          <a:p>
            <a:pPr algn="ctr"/>
            <a:r>
              <a:rPr lang="en-US" sz="1100" b="1" dirty="0" smtClean="0">
                <a:solidFill>
                  <a:schemeClr val="tx1"/>
                </a:solidFill>
                <a:latin typeface="Century Gothic" pitchFamily="34" charset="0"/>
              </a:rPr>
              <a:t> Services </a:t>
            </a:r>
          </a:p>
          <a:p>
            <a:pPr algn="ctr"/>
            <a:endParaRPr lang="en-US" sz="1100" b="1" dirty="0">
              <a:solidFill>
                <a:schemeClr val="tx1"/>
              </a:solidFill>
              <a:latin typeface="Century Gothic" pitchFamily="34" charset="0"/>
            </a:endParaRPr>
          </a:p>
        </p:txBody>
      </p:sp>
      <p:sp>
        <p:nvSpPr>
          <p:cNvPr id="33" name="Rectangle 32"/>
          <p:cNvSpPr/>
          <p:nvPr/>
        </p:nvSpPr>
        <p:spPr>
          <a:xfrm>
            <a:off x="6576948" y="2943115"/>
            <a:ext cx="510638" cy="201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rgbClr val="FF0000"/>
                </a:solidFill>
                <a:latin typeface="Arial Black" pitchFamily="34" charset="0"/>
              </a:rPr>
              <a:t>Q.C</a:t>
            </a:r>
            <a:endParaRPr lang="en-US" sz="1100" b="1" dirty="0">
              <a:solidFill>
                <a:srgbClr val="FF0000"/>
              </a:solidFill>
              <a:latin typeface="Arial Black" pitchFamily="34" charset="0"/>
            </a:endParaRPr>
          </a:p>
        </p:txBody>
      </p:sp>
      <p:sp>
        <p:nvSpPr>
          <p:cNvPr id="34" name="Rectangle 33"/>
          <p:cNvSpPr/>
          <p:nvPr/>
        </p:nvSpPr>
        <p:spPr>
          <a:xfrm>
            <a:off x="3073730" y="2966866"/>
            <a:ext cx="510638" cy="201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rgbClr val="FF0000"/>
                </a:solidFill>
                <a:latin typeface="Arial Black" pitchFamily="34" charset="0"/>
              </a:rPr>
              <a:t>Q.C</a:t>
            </a:r>
            <a:endParaRPr lang="en-US" sz="1100" b="1" dirty="0">
              <a:solidFill>
                <a:srgbClr val="FF0000"/>
              </a:solidFill>
              <a:latin typeface="Arial Black" pitchFamily="34" charset="0"/>
            </a:endParaRPr>
          </a:p>
        </p:txBody>
      </p:sp>
      <p:sp>
        <p:nvSpPr>
          <p:cNvPr id="35" name="Right Arrow 34"/>
          <p:cNvSpPr/>
          <p:nvPr/>
        </p:nvSpPr>
        <p:spPr>
          <a:xfrm flipH="1">
            <a:off x="5397336" y="1540822"/>
            <a:ext cx="1595252" cy="72439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smtClean="0">
              <a:solidFill>
                <a:schemeClr val="tx1"/>
              </a:solidFill>
              <a:latin typeface="Century Gothic" pitchFamily="34" charset="0"/>
            </a:endParaRPr>
          </a:p>
          <a:p>
            <a:pPr algn="ctr"/>
            <a:r>
              <a:rPr lang="en-US" sz="1100" b="1" dirty="0" smtClean="0">
                <a:solidFill>
                  <a:schemeClr val="tx1"/>
                </a:solidFill>
                <a:latin typeface="Century Gothic" pitchFamily="34" charset="0"/>
              </a:rPr>
              <a:t>Transmission of Requirement</a:t>
            </a:r>
          </a:p>
          <a:p>
            <a:pPr algn="ctr"/>
            <a:endParaRPr lang="en-US" sz="1100" b="1" dirty="0">
              <a:solidFill>
                <a:schemeClr val="tx1"/>
              </a:solidFill>
              <a:latin typeface="Century Gothic" pitchFamily="34" charset="0"/>
            </a:endParaRPr>
          </a:p>
        </p:txBody>
      </p:sp>
      <p:sp>
        <p:nvSpPr>
          <p:cNvPr id="36" name="Right Arrow 35"/>
          <p:cNvSpPr/>
          <p:nvPr/>
        </p:nvSpPr>
        <p:spPr>
          <a:xfrm flipH="1">
            <a:off x="1999017" y="1540822"/>
            <a:ext cx="1595252" cy="72439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smtClean="0">
              <a:solidFill>
                <a:schemeClr val="tx1"/>
              </a:solidFill>
              <a:latin typeface="Century Gothic" pitchFamily="34" charset="0"/>
            </a:endParaRPr>
          </a:p>
          <a:p>
            <a:pPr algn="ctr"/>
            <a:r>
              <a:rPr lang="en-US" sz="1100" b="1" dirty="0" smtClean="0">
                <a:solidFill>
                  <a:schemeClr val="tx1"/>
                </a:solidFill>
                <a:latin typeface="Century Gothic" pitchFamily="34" charset="0"/>
              </a:rPr>
              <a:t>Transmission of Requirement</a:t>
            </a:r>
          </a:p>
          <a:p>
            <a:pPr algn="ctr"/>
            <a:endParaRPr lang="en-US" sz="1100" b="1" dirty="0">
              <a:solidFill>
                <a:schemeClr val="tx1"/>
              </a:solidFill>
              <a:latin typeface="Century Gothic" pitchFamily="34" charset="0"/>
            </a:endParaRPr>
          </a:p>
        </p:txBody>
      </p:sp>
      <p:sp>
        <p:nvSpPr>
          <p:cNvPr id="20" name="Rectangle 19"/>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24" name="Straight Connector 23"/>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9" name="TextBox 8"/>
          <p:cNvSpPr txBox="1"/>
          <p:nvPr/>
        </p:nvSpPr>
        <p:spPr>
          <a:xfrm>
            <a:off x="600864" y="2046514"/>
            <a:ext cx="7945821" cy="369332"/>
          </a:xfrm>
          <a:prstGeom prst="rect">
            <a:avLst/>
          </a:prstGeom>
          <a:noFill/>
        </p:spPr>
        <p:txBody>
          <a:bodyPr wrap="square" rtlCol="0">
            <a:spAutoFit/>
          </a:bodyPr>
          <a:lstStyle/>
          <a:p>
            <a:pPr algn="ctr"/>
            <a:r>
              <a:rPr lang="en-US" sz="1800" b="1" dirty="0" smtClean="0">
                <a:latin typeface="SimSun" pitchFamily="2" charset="-122"/>
                <a:ea typeface="SimSun" pitchFamily="2" charset="-122"/>
              </a:rPr>
              <a:t>4. ECONOMIC PARTICIPATION</a:t>
            </a:r>
            <a:endParaRPr lang="en-US" sz="1800" b="1" dirty="0">
              <a:latin typeface="SimSun" pitchFamily="2" charset="-122"/>
              <a:ea typeface="SimSun" pitchFamily="2" charset="-122"/>
            </a:endParaRPr>
          </a:p>
        </p:txBody>
      </p:sp>
      <p:pic>
        <p:nvPicPr>
          <p:cNvPr id="11" name="Picture 10"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22772" y="119742"/>
            <a:ext cx="1016000" cy="609600"/>
          </a:xfrm>
          <a:prstGeom prst="rect">
            <a:avLst/>
          </a:prstGeom>
          <a:noFill/>
        </p:spPr>
      </p:pic>
      <p:sp>
        <p:nvSpPr>
          <p:cNvPr id="12" name="Slide Number Placeholder 1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8</a:t>
            </a:fld>
            <a:endParaRPr lang="en-GB"/>
          </a:p>
        </p:txBody>
      </p:sp>
      <p:pic>
        <p:nvPicPr>
          <p:cNvPr id="10" name="Picture 2" descr="C:\Users\DEBASISH\Desktop\1711ef378dde6351e66121403b226e63cc2ecaed.jpg"/>
          <p:cNvPicPr>
            <a:picLocks noChangeAspect="1" noChangeArrowheads="1"/>
          </p:cNvPicPr>
          <p:nvPr/>
        </p:nvPicPr>
        <p:blipFill>
          <a:blip r:embed="rId4">
            <a:lum bright="5000" contrast="12000"/>
          </a:blip>
          <a:srcRect/>
          <a:stretch>
            <a:fillRect/>
          </a:stretch>
        </p:blipFill>
        <p:spPr bwMode="auto">
          <a:xfrm>
            <a:off x="1258783" y="567045"/>
            <a:ext cx="6887690" cy="3874326"/>
          </a:xfrm>
          <a:prstGeom prst="rect">
            <a:avLst/>
          </a:prstGeom>
          <a:noFill/>
        </p:spPr>
      </p:pic>
      <p:sp>
        <p:nvSpPr>
          <p:cNvPr id="14" name="Rectangle 13"/>
          <p:cNvSpPr/>
          <p:nvPr/>
        </p:nvSpPr>
        <p:spPr>
          <a:xfrm>
            <a:off x="0" y="4731515"/>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5" name="Straight Connector 14"/>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11" name="Picture 10" descr="C:\Users\DEBASISH\Desktop\base_logo_transparent_background\base_logo_transparent_background.png"/>
          <p:cNvPicPr>
            <a:picLocks noChangeAspect="1" noChangeArrowheads="1"/>
          </p:cNvPicPr>
          <p:nvPr/>
        </p:nvPicPr>
        <p:blipFill>
          <a:blip r:embed="rId3" cstate="print"/>
          <a:srcRect/>
          <a:stretch>
            <a:fillRect/>
          </a:stretch>
        </p:blipFill>
        <p:spPr bwMode="auto">
          <a:xfrm>
            <a:off x="8022772" y="119742"/>
            <a:ext cx="1016000" cy="609600"/>
          </a:xfrm>
          <a:prstGeom prst="rect">
            <a:avLst/>
          </a:prstGeom>
          <a:noFill/>
        </p:spPr>
      </p:pic>
      <p:sp>
        <p:nvSpPr>
          <p:cNvPr id="12" name="Slide Number Placeholder 1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9</a:t>
            </a:fld>
            <a:endParaRPr lang="en-GB"/>
          </a:p>
        </p:txBody>
      </p:sp>
      <p:sp>
        <p:nvSpPr>
          <p:cNvPr id="10" name="Title 2"/>
          <p:cNvSpPr>
            <a:spLocks noGrp="1"/>
          </p:cNvSpPr>
          <p:nvPr>
            <p:ph type="title"/>
          </p:nvPr>
        </p:nvSpPr>
        <p:spPr>
          <a:xfrm>
            <a:off x="893432" y="433736"/>
            <a:ext cx="6485100" cy="492412"/>
          </a:xfrm>
        </p:spPr>
        <p:txBody>
          <a:bodyPr/>
          <a:lstStyle/>
          <a:p>
            <a:r>
              <a:rPr lang="en-US" sz="2000" dirty="0" smtClean="0">
                <a:latin typeface="Century Gothic" pitchFamily="34" charset="0"/>
              </a:rPr>
              <a:t>Smart TV: 24 sub-assemblies</a:t>
            </a:r>
            <a:endParaRPr lang="en-US" sz="2000" dirty="0">
              <a:latin typeface="Century Gothic" pitchFamily="34" charset="0"/>
            </a:endParaRPr>
          </a:p>
        </p:txBody>
      </p:sp>
      <p:sp>
        <p:nvSpPr>
          <p:cNvPr id="14" name="Title 2"/>
          <p:cNvSpPr txBox="1">
            <a:spLocks/>
          </p:cNvSpPr>
          <p:nvPr/>
        </p:nvSpPr>
        <p:spPr>
          <a:xfrm>
            <a:off x="998344" y="4077474"/>
            <a:ext cx="6485100" cy="677078"/>
          </a:xfrm>
          <a:prstGeom prst="rect">
            <a:avLst/>
          </a:prstGeom>
          <a:noFill/>
          <a:ln>
            <a:noFill/>
          </a:ln>
        </p:spPr>
        <p:txBody>
          <a:bodyPr spcFirstLastPara="1" wrap="square" lIns="91425" tIns="91425" rIns="91425" bIns="91425" anchor="ctr" anchorCtr="0">
            <a:spAutoFit/>
          </a:bodyPr>
          <a:lstStyle/>
          <a:p>
            <a:pPr lvl="0" algn="ctr">
              <a:buClr>
                <a:schemeClr val="dk1"/>
              </a:buClr>
              <a:buSzPts val="2400"/>
            </a:pPr>
            <a:r>
              <a:rPr lang="en-US" sz="1600" b="1" dirty="0" smtClean="0">
                <a:solidFill>
                  <a:srgbClr val="002060"/>
                </a:solidFill>
                <a:latin typeface="Century Gothic" pitchFamily="34" charset="0"/>
                <a:ea typeface="League Spartan Medium"/>
                <a:cs typeface="League Spartan Medium"/>
                <a:sym typeface="League Spartan Medium"/>
              </a:rPr>
              <a:t>If we break down the sub-assemblies, then perhaps we will have 2500 individual pieces or more</a:t>
            </a:r>
            <a:endParaRPr kumimoji="0" lang="en-US" sz="1600" b="1" i="0" u="none" strike="noStrike" kern="0" cap="none" spc="0" normalizeH="0" baseline="0" noProof="0" dirty="0">
              <a:ln>
                <a:noFill/>
              </a:ln>
              <a:solidFill>
                <a:srgbClr val="002060"/>
              </a:solidFill>
              <a:effectLst/>
              <a:uLnTx/>
              <a:uFillTx/>
              <a:latin typeface="Century Gothic" pitchFamily="34" charset="0"/>
              <a:ea typeface="League Spartan Medium"/>
              <a:cs typeface="League Spartan Medium"/>
              <a:sym typeface="League Spartan Medium"/>
            </a:endParaRPr>
          </a:p>
        </p:txBody>
      </p:sp>
      <p:pic>
        <p:nvPicPr>
          <p:cNvPr id="1026" name="Picture 2" descr="C:\Users\DEBASISH\Desktop\Screenshot__181_-removebg-preview.png"/>
          <p:cNvPicPr>
            <a:picLocks noChangeAspect="1" noChangeArrowheads="1"/>
          </p:cNvPicPr>
          <p:nvPr/>
        </p:nvPicPr>
        <p:blipFill>
          <a:blip r:embed="rId4">
            <a:lum bright="-14000" contrast="21000"/>
          </a:blip>
          <a:srcRect/>
          <a:stretch>
            <a:fillRect/>
          </a:stretch>
        </p:blipFill>
        <p:spPr bwMode="auto">
          <a:xfrm>
            <a:off x="3110098" y="2373827"/>
            <a:ext cx="3125668" cy="1640031"/>
          </a:xfrm>
          <a:prstGeom prst="rect">
            <a:avLst/>
          </a:prstGeom>
          <a:noFill/>
        </p:spPr>
      </p:pic>
      <p:pic>
        <p:nvPicPr>
          <p:cNvPr id="1027" name="Picture 3" descr="C:\Users\DEBASISH\Desktop\Screenshot__177_-removebg-preview.png"/>
          <p:cNvPicPr>
            <a:picLocks noChangeAspect="1" noChangeArrowheads="1"/>
          </p:cNvPicPr>
          <p:nvPr/>
        </p:nvPicPr>
        <p:blipFill>
          <a:blip r:embed="rId5">
            <a:lum bright="-6000" contrast="30000"/>
          </a:blip>
          <a:srcRect/>
          <a:stretch>
            <a:fillRect/>
          </a:stretch>
        </p:blipFill>
        <p:spPr bwMode="auto">
          <a:xfrm>
            <a:off x="357097" y="1794408"/>
            <a:ext cx="2481106" cy="1839441"/>
          </a:xfrm>
          <a:prstGeom prst="rect">
            <a:avLst/>
          </a:prstGeom>
          <a:noFill/>
        </p:spPr>
      </p:pic>
      <p:pic>
        <p:nvPicPr>
          <p:cNvPr id="1028" name="Picture 4" descr="C:\Users\DEBASISH\Desktop\Screenshot__178_-removebg-preview.png"/>
          <p:cNvPicPr>
            <a:picLocks noChangeAspect="1" noChangeArrowheads="1"/>
          </p:cNvPicPr>
          <p:nvPr/>
        </p:nvPicPr>
        <p:blipFill>
          <a:blip r:embed="rId6">
            <a:lum bright="-5000" contrast="14000"/>
          </a:blip>
          <a:srcRect/>
          <a:stretch>
            <a:fillRect/>
          </a:stretch>
        </p:blipFill>
        <p:spPr bwMode="auto">
          <a:xfrm>
            <a:off x="2802578" y="948247"/>
            <a:ext cx="1472540" cy="1391852"/>
          </a:xfrm>
          <a:prstGeom prst="rect">
            <a:avLst/>
          </a:prstGeom>
          <a:noFill/>
        </p:spPr>
      </p:pic>
      <p:pic>
        <p:nvPicPr>
          <p:cNvPr id="1029" name="Picture 5" descr="C:\Users\DEBASISH\Desktop\Screenshot__179_-removebg-preview.png"/>
          <p:cNvPicPr>
            <a:picLocks noChangeAspect="1" noChangeArrowheads="1"/>
          </p:cNvPicPr>
          <p:nvPr/>
        </p:nvPicPr>
        <p:blipFill>
          <a:blip r:embed="rId7">
            <a:lum bright="-3000" contrast="16000"/>
          </a:blip>
          <a:srcRect/>
          <a:stretch>
            <a:fillRect/>
          </a:stretch>
        </p:blipFill>
        <p:spPr bwMode="auto">
          <a:xfrm>
            <a:off x="4526168" y="978874"/>
            <a:ext cx="1577749" cy="1406021"/>
          </a:xfrm>
          <a:prstGeom prst="rect">
            <a:avLst/>
          </a:prstGeom>
          <a:noFill/>
        </p:spPr>
      </p:pic>
      <p:pic>
        <p:nvPicPr>
          <p:cNvPr id="1030" name="Picture 6" descr="C:\Users\DEBASISH\Desktop\Screenshot__182_-removebg-preview.png"/>
          <p:cNvPicPr>
            <a:picLocks noChangeAspect="1" noChangeArrowheads="1"/>
          </p:cNvPicPr>
          <p:nvPr/>
        </p:nvPicPr>
        <p:blipFill>
          <a:blip r:embed="rId8">
            <a:lum bright="-5000" contrast="15000"/>
          </a:blip>
          <a:srcRect/>
          <a:stretch>
            <a:fillRect/>
          </a:stretch>
        </p:blipFill>
        <p:spPr bwMode="auto">
          <a:xfrm>
            <a:off x="6425340" y="2926058"/>
            <a:ext cx="2123933" cy="1147173"/>
          </a:xfrm>
          <a:prstGeom prst="rect">
            <a:avLst/>
          </a:prstGeom>
          <a:noFill/>
        </p:spPr>
      </p:pic>
      <p:pic>
        <p:nvPicPr>
          <p:cNvPr id="1031" name="Picture 7" descr="C:\Users\DEBASISH\Desktop\Screenshot__180_-removebg-preview.png"/>
          <p:cNvPicPr>
            <a:picLocks noChangeAspect="1" noChangeArrowheads="1"/>
          </p:cNvPicPr>
          <p:nvPr/>
        </p:nvPicPr>
        <p:blipFill>
          <a:blip r:embed="rId9">
            <a:lum bright="-5000" contrast="13000"/>
          </a:blip>
          <a:srcRect/>
          <a:stretch>
            <a:fillRect/>
          </a:stretch>
        </p:blipFill>
        <p:spPr bwMode="auto">
          <a:xfrm>
            <a:off x="6306973" y="995419"/>
            <a:ext cx="2648953" cy="928378"/>
          </a:xfrm>
          <a:prstGeom prst="rect">
            <a:avLst/>
          </a:prstGeom>
          <a:noFill/>
        </p:spPr>
      </p:pic>
      <p:pic>
        <p:nvPicPr>
          <p:cNvPr id="1032" name="Picture 8" descr="C:\Users\DEBASISH\Desktop\Screenshot__183_-removebg-preview.png"/>
          <p:cNvPicPr>
            <a:picLocks noChangeAspect="1" noChangeArrowheads="1"/>
          </p:cNvPicPr>
          <p:nvPr/>
        </p:nvPicPr>
        <p:blipFill>
          <a:blip r:embed="rId10"/>
          <a:srcRect/>
          <a:stretch>
            <a:fillRect/>
          </a:stretch>
        </p:blipFill>
        <p:spPr bwMode="auto">
          <a:xfrm>
            <a:off x="6499390" y="2006927"/>
            <a:ext cx="2257665" cy="831274"/>
          </a:xfrm>
          <a:prstGeom prst="rect">
            <a:avLst/>
          </a:prstGeom>
          <a:noFill/>
        </p:spPr>
      </p:pic>
      <p:sp>
        <p:nvSpPr>
          <p:cNvPr id="16" name="TextBox 15"/>
          <p:cNvSpPr txBox="1"/>
          <p:nvPr/>
        </p:nvSpPr>
        <p:spPr>
          <a:xfrm>
            <a:off x="7410203" y="2481944"/>
            <a:ext cx="312906" cy="230832"/>
          </a:xfrm>
          <a:prstGeom prst="rect">
            <a:avLst/>
          </a:prstGeom>
          <a:noFill/>
        </p:spPr>
        <p:txBody>
          <a:bodyPr wrap="none" rtlCol="0">
            <a:spAutoFit/>
          </a:bodyPr>
          <a:lstStyle/>
          <a:p>
            <a:r>
              <a:rPr lang="en-US" sz="900" b="1" dirty="0" smtClean="0">
                <a:solidFill>
                  <a:srgbClr val="00B0F0"/>
                </a:solidFill>
              </a:rPr>
              <a:t>24</a:t>
            </a:r>
            <a:endParaRPr lang="en-US" sz="900" b="1" dirty="0">
              <a:solidFill>
                <a:srgbClr val="00B0F0"/>
              </a:solidFill>
            </a:endParaRPr>
          </a:p>
        </p:txBody>
      </p:sp>
      <p:cxnSp>
        <p:nvCxnSpPr>
          <p:cNvPr id="17" name="Straight Connector 16"/>
          <p:cNvCxnSpPr/>
          <p:nvPr/>
        </p:nvCxnSpPr>
        <p:spPr>
          <a:xfrm>
            <a:off x="878774" y="855023"/>
            <a:ext cx="8265226" cy="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4743390"/>
            <a:ext cx="6747641" cy="415498"/>
          </a:xfrm>
          <a:prstGeom prst="rect">
            <a:avLst/>
          </a:prstGeom>
        </p:spPr>
        <p:txBody>
          <a:bodyPr wrap="square">
            <a:spAutoFit/>
          </a:bodyPr>
          <a:lstStyle/>
          <a:p>
            <a:r>
              <a:rPr lang="en-US" sz="1050" b="1" dirty="0" smtClean="0">
                <a:solidFill>
                  <a:schemeClr val="tx1"/>
                </a:solidFill>
                <a:latin typeface="Century Gothic" pitchFamily="34" charset="0"/>
              </a:rPr>
              <a:t>Employment should only be understood as “Application of Knowledge &amp; Skills” of a Person </a:t>
            </a:r>
          </a:p>
          <a:p>
            <a:r>
              <a:rPr lang="en-US" sz="1050" b="1" dirty="0" smtClean="0">
                <a:solidFill>
                  <a:schemeClr val="tx1"/>
                </a:solidFill>
                <a:latin typeface="Century Gothic" pitchFamily="34" charset="0"/>
              </a:rPr>
              <a:t>by Employers “to create Value for Society”. </a:t>
            </a:r>
            <a:endParaRPr lang="en-US" sz="1050" b="1" dirty="0">
              <a:solidFill>
                <a:schemeClr val="tx1"/>
              </a:solidFill>
              <a:latin typeface="Century Gothic" pitchFamily="34" charset="0"/>
            </a:endParaRPr>
          </a:p>
        </p:txBody>
      </p:sp>
      <p:cxnSp>
        <p:nvCxnSpPr>
          <p:cNvPr id="19" name="Straight Connector 18"/>
          <p:cNvCxnSpPr/>
          <p:nvPr/>
        </p:nvCxnSpPr>
        <p:spPr>
          <a:xfrm>
            <a:off x="0" y="4724401"/>
            <a:ext cx="6008914" cy="19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Modern Monochrome - v1">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75000"/>
          </a:schemeClr>
        </a:solidFill>
      </a:spPr>
      <a:bodyPr rtlCol="0" anchor="t"/>
      <a:lstStyle>
        <a:defPPr algn="ctr">
          <a:defRPr sz="1100" b="1"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6187</TotalTime>
  <Words>11144</Words>
  <PresentationFormat>On-screen Show (16:9)</PresentationFormat>
  <Paragraphs>1014</Paragraphs>
  <Slides>55</Slides>
  <Notes>29</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55</vt:i4>
      </vt:variant>
    </vt:vector>
  </HeadingPairs>
  <TitlesOfParts>
    <vt:vector size="72" baseType="lpstr">
      <vt:lpstr>Arial</vt:lpstr>
      <vt:lpstr>Century Gothic</vt:lpstr>
      <vt:lpstr>Wingdings</vt:lpstr>
      <vt:lpstr>League Spartan Medium</vt:lpstr>
      <vt:lpstr>Bradley Hand ITC</vt:lpstr>
      <vt:lpstr>Arial Black</vt:lpstr>
      <vt:lpstr>SimSun</vt:lpstr>
      <vt:lpstr>Times New Roman</vt:lpstr>
      <vt:lpstr>Calibri</vt:lpstr>
      <vt:lpstr>Kalinga</vt:lpstr>
      <vt:lpstr>Inter</vt:lpstr>
      <vt:lpstr>Sendnya</vt:lpstr>
      <vt:lpstr>Poppins</vt:lpstr>
      <vt:lpstr>Lato Light</vt:lpstr>
      <vt:lpstr>Open Sans Medium</vt:lpstr>
      <vt:lpstr>League Spartan</vt:lpstr>
      <vt:lpstr>Modern Monochrome - v1</vt:lpstr>
      <vt:lpstr>Slide 1</vt:lpstr>
      <vt:lpstr>Slide 2</vt:lpstr>
      <vt:lpstr>Slide 3</vt:lpstr>
      <vt:lpstr>Slide 4</vt:lpstr>
      <vt:lpstr>Slide 5</vt:lpstr>
      <vt:lpstr>Slide 6</vt:lpstr>
      <vt:lpstr>Industrial Assembly Line</vt:lpstr>
      <vt:lpstr>Slide 8</vt:lpstr>
      <vt:lpstr>Smart TV: 24 sub-assemblies</vt:lpstr>
      <vt:lpstr>Slide 10</vt:lpstr>
      <vt:lpstr>Education Assembly Line</vt:lpstr>
      <vt:lpstr>Slide 12</vt:lpstr>
      <vt:lpstr>Slide 13</vt:lpstr>
      <vt:lpstr>Slide 14</vt:lpstr>
      <vt:lpstr>How do we propose to transmit the competency requirement of a higher segment to lower segment?</vt:lpstr>
      <vt:lpstr>We propose to use the competency framework system given to us by NCF School Education-2023 (NCF-FS, NCF-PS, etc.) which has been framed under NEP-2020</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National Curriculum Framework 2023 (NEP 2020)</vt:lpstr>
      <vt:lpstr>Slide 30</vt:lpstr>
      <vt:lpstr>Slide 31</vt:lpstr>
      <vt:lpstr>Slide 32</vt:lpstr>
      <vt:lpstr>KEDT MECHANISM </vt:lpstr>
      <vt:lpstr>K-CFMS TM (Karuna Competency Framework Mapping System) </vt:lpstr>
      <vt:lpstr>What is KEFT ?</vt:lpstr>
      <vt:lpstr>What Is EFS ?</vt:lpstr>
      <vt:lpstr>Learning Tools Administration</vt:lpstr>
      <vt:lpstr>KEDT Journey So Far (From 17/11/2022 to 10/10/2023)</vt:lpstr>
      <vt:lpstr>KEDT Journey So Far (From 17/11/2022 to 10/10/2023)</vt:lpstr>
      <vt:lpstr>Slide 40</vt:lpstr>
      <vt:lpstr>Slide 41</vt:lpstr>
      <vt:lpstr>Gautam Pradhan: Illuminating Futures as Founder of  Karuna Employability Development Trust (KEDT)</vt:lpstr>
      <vt:lpstr>Mr. Pradeep Kumar Roul: A Paragon of  Philanthropic Endeavor</vt:lpstr>
      <vt:lpstr>Slide 44</vt:lpstr>
      <vt:lpstr>Slide 45</vt:lpstr>
      <vt:lpstr>Slide 46</vt:lpstr>
      <vt:lpstr>Slide 47</vt:lpstr>
      <vt:lpstr>Slide 48</vt:lpstr>
      <vt:lpstr>Adruta Children Home- Angul </vt:lpstr>
      <vt:lpstr>Adruta Children Home- Bolangir </vt:lpstr>
      <vt:lpstr>SBG Gurukul  &amp; Children Home, Bhubaneswar </vt:lpstr>
      <vt:lpstr>Slide 52</vt:lpstr>
      <vt:lpstr>Slide 53</vt:lpstr>
      <vt:lpstr>Slide 54</vt:lpstr>
      <vt:lpstr>Slide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DEBASISH</dc:creator>
  <cp:lastModifiedBy>DEBASISH</cp:lastModifiedBy>
  <cp:revision>445</cp:revision>
  <dcterms:modified xsi:type="dcterms:W3CDTF">2023-10-09T10:57:05Z</dcterms:modified>
</cp:coreProperties>
</file>